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58" r:id="rId4"/>
    <p:sldId id="277" r:id="rId5"/>
    <p:sldId id="272" r:id="rId6"/>
    <p:sldId id="279" r:id="rId7"/>
    <p:sldId id="278" r:id="rId8"/>
    <p:sldId id="273" r:id="rId9"/>
    <p:sldId id="275" r:id="rId10"/>
    <p:sldId id="274" r:id="rId11"/>
    <p:sldId id="263" r:id="rId12"/>
    <p:sldId id="260" r:id="rId13"/>
    <p:sldId id="266" r:id="rId14"/>
    <p:sldId id="268" r:id="rId15"/>
    <p:sldId id="269" r:id="rId16"/>
    <p:sldId id="270" r:id="rId17"/>
    <p:sldId id="271" r:id="rId18"/>
    <p:sldId id="259" r:id="rId19"/>
    <p:sldId id="261" r:id="rId20"/>
    <p:sldId id="262" r:id="rId21"/>
    <p:sldId id="264" r:id="rId22"/>
    <p:sldId id="265" r:id="rId23"/>
  </p:sldIdLst>
  <p:sldSz cx="14630400" cy="8229600"/>
  <p:notesSz cx="8229600" cy="14630400"/>
  <p:embeddedFontLst>
    <p:embeddedFont>
      <p:font typeface="Bricolage Grotesque Semi Bold" panose="020B0604020202020204" charset="0"/>
      <p:regular r:id="rId25"/>
    </p:embeddedFont>
    <p:embeddedFont>
      <p:font typeface="Consolas" panose="020B0609020204030204" pitchFamily="49" charset="0"/>
      <p:regular r:id="rId26"/>
      <p:bold r:id="rId27"/>
      <p:italic r:id="rId28"/>
      <p:boldItalic r:id="rId29"/>
    </p:embeddedFont>
    <p:embeddedFont>
      <p:font typeface="Inter"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7" d="100"/>
          <a:sy n="77" d="100"/>
        </p:scale>
        <p:origin x="22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504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youtube.com/watch?v=9N3TswtCOE4" TargetMode="External"/><Relationship Id="rId7" Type="http://schemas.openxmlformats.org/officeDocument/2006/relationships/image" Target="../media/image22.png"/><Relationship Id="rId2" Type="http://schemas.openxmlformats.org/officeDocument/2006/relationships/hyperlink" Target="https://www.youtube.com/watch?v=_Qa2YMouMAM" TargetMode="External"/><Relationship Id="rId1" Type="http://schemas.openxmlformats.org/officeDocument/2006/relationships/slideLayout" Target="../slideLayouts/slideLayout6.xml"/><Relationship Id="rId6" Type="http://schemas.openxmlformats.org/officeDocument/2006/relationships/hyperlink" Target="https://www.youtube.com/watch?v=CtmxTj9pKqg" TargetMode="External"/><Relationship Id="rId5" Type="http://schemas.openxmlformats.org/officeDocument/2006/relationships/hyperlink" Target="https://www.youtube.com/shorts/E8-6KVuF_ow" TargetMode="External"/><Relationship Id="rId4" Type="http://schemas.openxmlformats.org/officeDocument/2006/relationships/hyperlink" Target="https://www.youtube.com/shorts/UVW_nPZtfIM" TargetMode="External"/><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hyperlink" Target="https://universe.roboflow.com/testcasque/ppe-detection-qlq3d/dataset/1" TargetMode="External"/><Relationship Id="rId2" Type="http://schemas.openxmlformats.org/officeDocument/2006/relationships/hyperlink" Target="https://universe.roboflow.com/search?q=hard+hat+detection+model%3Ayolov8" TargetMode="External"/><Relationship Id="rId1" Type="http://schemas.openxmlformats.org/officeDocument/2006/relationships/slideLayout" Target="../slideLayouts/slideLayout6.xml"/><Relationship Id="rId4" Type="http://schemas.openxmlformats.org/officeDocument/2006/relationships/hyperlink" Target="https://colab.research.google.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6.jpg"/><Relationship Id="rId2" Type="http://schemas.openxmlformats.org/officeDocument/2006/relationships/image" Target="../media/image11.jpg"/><Relationship Id="rId1" Type="http://schemas.openxmlformats.org/officeDocument/2006/relationships/slideLayout" Target="../slideLayouts/slideLayout4.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286952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Hệ </a:t>
            </a:r>
            <a:r>
              <a:rPr lang="en-US" sz="3900" dirty="0" err="1">
                <a:solidFill>
                  <a:srgbClr val="2C2926"/>
                </a:solidFill>
                <a:latin typeface="Bricolage Grotesque Semi Bold" pitchFamily="34" charset="0"/>
                <a:ea typeface="Bricolage Grotesque Semi Bold" pitchFamily="34" charset="-122"/>
                <a:cs typeface="Bricolage Grotesque Semi Bold" pitchFamily="34" charset="-120"/>
              </a:rPr>
              <a:t>Thống</a:t>
            </a: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 </a:t>
            </a:r>
            <a:r>
              <a:rPr lang="en-US" sz="3900" dirty="0" err="1">
                <a:solidFill>
                  <a:srgbClr val="2C2926"/>
                </a:solidFill>
                <a:latin typeface="Bricolage Grotesque Semi Bold" pitchFamily="34" charset="0"/>
                <a:ea typeface="Bricolage Grotesque Semi Bold" pitchFamily="34" charset="-122"/>
                <a:cs typeface="Bricolage Grotesque Semi Bold" pitchFamily="34" charset="-120"/>
              </a:rPr>
              <a:t>Giám</a:t>
            </a: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 Sát An Toàn Lao </a:t>
            </a:r>
            <a:r>
              <a:rPr lang="en-US" sz="3900" dirty="0" err="1">
                <a:solidFill>
                  <a:srgbClr val="2C2926"/>
                </a:solidFill>
                <a:latin typeface="Bricolage Grotesque Semi Bold" pitchFamily="34" charset="0"/>
                <a:ea typeface="Bricolage Grotesque Semi Bold" pitchFamily="34" charset="-122"/>
                <a:cs typeface="Bricolage Grotesque Semi Bold" pitchFamily="34" charset="-120"/>
              </a:rPr>
              <a:t>Động</a:t>
            </a: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 </a:t>
            </a:r>
            <a:r>
              <a:rPr lang="en-US" sz="3900" dirty="0" err="1">
                <a:solidFill>
                  <a:srgbClr val="2C2926"/>
                </a:solidFill>
                <a:latin typeface="Bricolage Grotesque Semi Bold" pitchFamily="34" charset="0"/>
                <a:ea typeface="Bricolage Grotesque Semi Bold" pitchFamily="34" charset="-122"/>
                <a:cs typeface="Bricolage Grotesque Semi Bold" pitchFamily="34" charset="-120"/>
              </a:rPr>
              <a:t>sử</a:t>
            </a: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 </a:t>
            </a:r>
            <a:r>
              <a:rPr lang="en-US" sz="3900" dirty="0" err="1">
                <a:solidFill>
                  <a:srgbClr val="2C2926"/>
                </a:solidFill>
                <a:latin typeface="Bricolage Grotesque Semi Bold" pitchFamily="34" charset="0"/>
                <a:ea typeface="Bricolage Grotesque Semi Bold" pitchFamily="34" charset="-122"/>
                <a:cs typeface="Bricolage Grotesque Semi Bold" pitchFamily="34" charset="-120"/>
              </a:rPr>
              <a:t>dụng</a:t>
            </a: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 AI</a:t>
            </a:r>
            <a:endParaRPr lang="en-US" sz="3900" dirty="0"/>
          </a:p>
        </p:txBody>
      </p:sp>
      <p:sp>
        <p:nvSpPr>
          <p:cNvPr id="4" name="Text 1"/>
          <p:cNvSpPr/>
          <p:nvPr/>
        </p:nvSpPr>
        <p:spPr>
          <a:xfrm>
            <a:off x="793790" y="4407337"/>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Giải pháp công nghệ tiên tiến nhận diện tự động các vi phạm an toàn lao động tại cổng vào nhà máy, tập trung vào phát hiện người không đội mũ bảo hộ thông qua xử lý hình ảnh AI theo thời gian thực.</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22B744D-FB0B-AB05-432C-F51F31EF8A13}"/>
              </a:ext>
            </a:extLst>
          </p:cNvPr>
          <p:cNvSpPr/>
          <p:nvPr/>
        </p:nvSpPr>
        <p:spPr>
          <a:xfrm>
            <a:off x="793790" y="598170"/>
            <a:ext cx="8701802" cy="620078"/>
          </a:xfrm>
          <a:prstGeom prst="rect">
            <a:avLst/>
          </a:prstGeom>
          <a:noFill/>
          <a:ln/>
        </p:spPr>
        <p:txBody>
          <a:bodyPr wrap="none" lIns="0" tIns="0" rIns="0" bIns="0" rtlCol="0" anchor="t"/>
          <a:lstStyle/>
          <a:p>
            <a:pPr marL="0" indent="0" algn="l">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Training model YOLOv8 </a:t>
            </a:r>
            <a:r>
              <a:rPr lang="en-US" sz="3900" dirty="0" err="1">
                <a:solidFill>
                  <a:srgbClr val="2C2926"/>
                </a:solidFill>
                <a:latin typeface="Bricolage Grotesque Semi Bold" pitchFamily="34" charset="0"/>
                <a:ea typeface="Bricolage Grotesque Semi Bold" pitchFamily="34" charset="-122"/>
                <a:cs typeface="Bricolage Grotesque Semi Bold" pitchFamily="34" charset="-120"/>
              </a:rPr>
              <a:t>trên</a:t>
            </a: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 Google </a:t>
            </a:r>
            <a:r>
              <a:rPr lang="en-US" sz="3900" dirty="0" err="1">
                <a:solidFill>
                  <a:srgbClr val="2C2926"/>
                </a:solidFill>
                <a:latin typeface="Bricolage Grotesque Semi Bold" pitchFamily="34" charset="0"/>
                <a:ea typeface="Bricolage Grotesque Semi Bold" pitchFamily="34" charset="-122"/>
                <a:cs typeface="Bricolage Grotesque Semi Bold" pitchFamily="34" charset="-120"/>
              </a:rPr>
              <a:t>Colab</a:t>
            </a: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 </a:t>
            </a:r>
            <a:endParaRPr lang="en-US" sz="3900" dirty="0"/>
          </a:p>
        </p:txBody>
      </p:sp>
      <p:pic>
        <p:nvPicPr>
          <p:cNvPr id="3" name="Picture 2">
            <a:extLst>
              <a:ext uri="{FF2B5EF4-FFF2-40B4-BE49-F238E27FC236}">
                <a16:creationId xmlns:a16="http://schemas.microsoft.com/office/drawing/2014/main" id="{ED3430A5-6349-66A3-6F88-521BDA20F908}"/>
              </a:ext>
            </a:extLst>
          </p:cNvPr>
          <p:cNvPicPr>
            <a:picLocks noChangeAspect="1"/>
          </p:cNvPicPr>
          <p:nvPr/>
        </p:nvPicPr>
        <p:blipFill>
          <a:blip r:embed="rId2"/>
          <a:stretch>
            <a:fillRect/>
          </a:stretch>
        </p:blipFill>
        <p:spPr>
          <a:xfrm>
            <a:off x="793790" y="1502659"/>
            <a:ext cx="12995733" cy="6398949"/>
          </a:xfrm>
          <a:prstGeom prst="rect">
            <a:avLst/>
          </a:prstGeom>
        </p:spPr>
      </p:pic>
      <p:sp>
        <p:nvSpPr>
          <p:cNvPr id="4" name="Rectangle: Rounded Corners 3">
            <a:extLst>
              <a:ext uri="{FF2B5EF4-FFF2-40B4-BE49-F238E27FC236}">
                <a16:creationId xmlns:a16="http://schemas.microsoft.com/office/drawing/2014/main" id="{B362198F-3682-868E-171F-F32CAA75F520}"/>
              </a:ext>
            </a:extLst>
          </p:cNvPr>
          <p:cNvSpPr/>
          <p:nvPr/>
        </p:nvSpPr>
        <p:spPr>
          <a:xfrm>
            <a:off x="2693504" y="5128591"/>
            <a:ext cx="5466522" cy="159026"/>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9B8B9C2-9A7C-B301-B45C-932A005A2994}"/>
              </a:ext>
            </a:extLst>
          </p:cNvPr>
          <p:cNvSpPr/>
          <p:nvPr/>
        </p:nvSpPr>
        <p:spPr>
          <a:xfrm>
            <a:off x="2693504" y="5737680"/>
            <a:ext cx="5466522" cy="159026"/>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637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6835" y="272891"/>
            <a:ext cx="422088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Giải Pháp Demo Không Cần Camera</a:t>
            </a:r>
            <a:endParaRPr lang="en-US" sz="1950" dirty="0"/>
          </a:p>
        </p:txBody>
      </p:sp>
      <p:sp>
        <p:nvSpPr>
          <p:cNvPr id="3" name="Text 1"/>
          <p:cNvSpPr/>
          <p:nvPr/>
        </p:nvSpPr>
        <p:spPr>
          <a:xfrm>
            <a:off x="396835" y="831056"/>
            <a:ext cx="1666756" cy="185976"/>
          </a:xfrm>
          <a:prstGeom prst="rect">
            <a:avLst/>
          </a:prstGeom>
          <a:noFill/>
          <a:ln/>
        </p:spPr>
        <p:txBody>
          <a:bodyPr wrap="none" lIns="0" tIns="0" rIns="0" bIns="0" rtlCol="0" anchor="t"/>
          <a:lstStyle/>
          <a:p>
            <a:pPr marL="0" indent="0" algn="l">
              <a:lnSpc>
                <a:spcPts val="1450"/>
              </a:lnSpc>
              <a:buNone/>
            </a:pPr>
            <a:r>
              <a:rPr lang="en-US" sz="1200" dirty="0">
                <a:solidFill>
                  <a:srgbClr val="FF0000"/>
                </a:solidFill>
                <a:ea typeface="Bricolage Grotesque Semi Bold" pitchFamily="34" charset="-122"/>
                <a:cs typeface="Bricolage Grotesque Semi Bold" pitchFamily="34" charset="-120"/>
              </a:rPr>
              <a:t>Phạm vi demo đơn giản</a:t>
            </a:r>
            <a:endParaRPr lang="en-US" sz="1200" dirty="0">
              <a:solidFill>
                <a:srgbClr val="FF0000"/>
              </a:solidFill>
            </a:endParaRPr>
          </a:p>
        </p:txBody>
      </p:sp>
      <p:sp>
        <p:nvSpPr>
          <p:cNvPr id="4" name="Text 2"/>
          <p:cNvSpPr/>
          <p:nvPr/>
        </p:nvSpPr>
        <p:spPr>
          <a:xfrm>
            <a:off x="396835" y="1116211"/>
            <a:ext cx="7501295" cy="158591"/>
          </a:xfrm>
          <a:prstGeom prst="rect">
            <a:avLst/>
          </a:prstGeom>
          <a:noFill/>
          <a:ln/>
        </p:spPr>
        <p:txBody>
          <a:bodyPr wrap="none" lIns="0" tIns="0" rIns="0" bIns="0" rtlCol="0" anchor="t"/>
          <a:lstStyle/>
          <a:p>
            <a:pPr marL="0" indent="0" algn="l">
              <a:lnSpc>
                <a:spcPts val="1250"/>
              </a:lnSpc>
              <a:buNone/>
            </a:pPr>
            <a:r>
              <a:rPr lang="en-US" sz="1200" dirty="0" err="1">
                <a:solidFill>
                  <a:srgbClr val="FF0000"/>
                </a:solidFill>
                <a:ea typeface="Inter" pitchFamily="34" charset="-122"/>
                <a:cs typeface="Inter" pitchFamily="34" charset="-120"/>
              </a:rPr>
              <a:t>Chưa</a:t>
            </a:r>
            <a:r>
              <a:rPr lang="en-US" sz="1200" dirty="0">
                <a:solidFill>
                  <a:srgbClr val="FF0000"/>
                </a:solidFill>
                <a:ea typeface="Inter" pitchFamily="34" charset="-122"/>
                <a:cs typeface="Inter" pitchFamily="34" charset="-120"/>
              </a:rPr>
              <a:t> tích hợp được với hệ thống camera nhà máy, có thể triển khai POC (Proof of Concept) xử lý video file offline </a:t>
            </a:r>
            <a:endParaRPr lang="en-US" sz="1200" dirty="0">
              <a:solidFill>
                <a:srgbClr val="FF0000"/>
              </a:solidFill>
            </a:endParaRPr>
          </a:p>
        </p:txBody>
      </p:sp>
      <p:sp>
        <p:nvSpPr>
          <p:cNvPr id="5" name="Text 3"/>
          <p:cNvSpPr/>
          <p:nvPr/>
        </p:nvSpPr>
        <p:spPr>
          <a:xfrm>
            <a:off x="396835" y="1373981"/>
            <a:ext cx="1240393" cy="155019"/>
          </a:xfrm>
          <a:prstGeom prst="rect">
            <a:avLst/>
          </a:prstGeom>
          <a:noFill/>
          <a:ln/>
        </p:spPr>
        <p:txBody>
          <a:bodyPr wrap="none" lIns="0" tIns="0" rIns="0" bIns="0" rtlCol="0" anchor="t"/>
          <a:lstStyle/>
          <a:p>
            <a:pPr marL="0" indent="0" algn="l">
              <a:lnSpc>
                <a:spcPts val="1200"/>
              </a:lnSpc>
              <a:buNone/>
            </a:pPr>
            <a:r>
              <a:rPr lang="en-US" sz="1200" dirty="0">
                <a:solidFill>
                  <a:srgbClr val="FF0000"/>
                </a:solidFill>
                <a:ea typeface="Bricolage Grotesque Semi Bold" pitchFamily="34" charset="-122"/>
                <a:cs typeface="Bricolage Grotesque Semi Bold" pitchFamily="34" charset="-120"/>
              </a:rPr>
              <a:t>Input video đề xuất</a:t>
            </a:r>
            <a:endParaRPr lang="en-US" sz="1200" dirty="0">
              <a:solidFill>
                <a:srgbClr val="FF0000"/>
              </a:solidFill>
            </a:endParaRPr>
          </a:p>
        </p:txBody>
      </p:sp>
      <p:sp>
        <p:nvSpPr>
          <p:cNvPr id="6" name="Text 4"/>
          <p:cNvSpPr/>
          <p:nvPr/>
        </p:nvSpPr>
        <p:spPr>
          <a:xfrm>
            <a:off x="396835" y="1628180"/>
            <a:ext cx="7501295" cy="158591"/>
          </a:xfrm>
          <a:prstGeom prst="rect">
            <a:avLst/>
          </a:prstGeom>
          <a:noFill/>
          <a:ln/>
        </p:spPr>
        <p:txBody>
          <a:bodyPr wrap="none" lIns="0" tIns="0" rIns="0" bIns="0" rtlCol="0" anchor="t"/>
          <a:lstStyle/>
          <a:p>
            <a:pPr marL="342900" indent="-342900" algn="l">
              <a:lnSpc>
                <a:spcPts val="1250"/>
              </a:lnSpc>
              <a:buSzPct val="100000"/>
              <a:buChar char="•"/>
            </a:pPr>
            <a:r>
              <a:rPr lang="en-US" sz="1200" b="1" dirty="0">
                <a:solidFill>
                  <a:srgbClr val="FF0000"/>
                </a:solidFill>
                <a:ea typeface="Inter" pitchFamily="34" charset="-122"/>
                <a:cs typeface="Inter" pitchFamily="34" charset="-120"/>
              </a:rPr>
              <a:t>Format:</a:t>
            </a:r>
            <a:r>
              <a:rPr lang="en-US" sz="1200" dirty="0">
                <a:solidFill>
                  <a:srgbClr val="FF0000"/>
                </a:solidFill>
                <a:ea typeface="Inter" pitchFamily="34" charset="-122"/>
                <a:cs typeface="Inter" pitchFamily="34" charset="-120"/>
              </a:rPr>
              <a:t> MP4, AVI, MOV (codec H.264)</a:t>
            </a:r>
            <a:endParaRPr lang="en-US" sz="1200" dirty="0">
              <a:solidFill>
                <a:srgbClr val="FF0000"/>
              </a:solidFill>
            </a:endParaRPr>
          </a:p>
        </p:txBody>
      </p:sp>
      <p:sp>
        <p:nvSpPr>
          <p:cNvPr id="7" name="Text 5"/>
          <p:cNvSpPr/>
          <p:nvPr/>
        </p:nvSpPr>
        <p:spPr>
          <a:xfrm>
            <a:off x="396835" y="1821418"/>
            <a:ext cx="7501295" cy="158591"/>
          </a:xfrm>
          <a:prstGeom prst="rect">
            <a:avLst/>
          </a:prstGeom>
          <a:noFill/>
          <a:ln/>
        </p:spPr>
        <p:txBody>
          <a:bodyPr wrap="none" lIns="0" tIns="0" rIns="0" bIns="0" rtlCol="0" anchor="t"/>
          <a:lstStyle/>
          <a:p>
            <a:pPr marL="342900" indent="-342900" algn="l">
              <a:lnSpc>
                <a:spcPts val="1250"/>
              </a:lnSpc>
              <a:buSzPct val="100000"/>
              <a:buChar char="•"/>
            </a:pPr>
            <a:r>
              <a:rPr lang="en-US" sz="1200" b="1" dirty="0">
                <a:solidFill>
                  <a:srgbClr val="FF0000"/>
                </a:solidFill>
                <a:ea typeface="Inter" pitchFamily="34" charset="-122"/>
                <a:cs typeface="Inter" pitchFamily="34" charset="-120"/>
              </a:rPr>
              <a:t>Resolution:</a:t>
            </a:r>
            <a:r>
              <a:rPr lang="en-US" sz="1200" dirty="0">
                <a:solidFill>
                  <a:srgbClr val="FF0000"/>
                </a:solidFill>
                <a:ea typeface="Inter" pitchFamily="34" charset="-122"/>
                <a:cs typeface="Inter" pitchFamily="34" charset="-120"/>
              </a:rPr>
              <a:t> 1080p hoặc 720p</a:t>
            </a:r>
            <a:endParaRPr lang="en-US" sz="1200" dirty="0">
              <a:solidFill>
                <a:srgbClr val="FF0000"/>
              </a:solidFill>
            </a:endParaRPr>
          </a:p>
        </p:txBody>
      </p:sp>
      <p:sp>
        <p:nvSpPr>
          <p:cNvPr id="8" name="Text 6"/>
          <p:cNvSpPr/>
          <p:nvPr/>
        </p:nvSpPr>
        <p:spPr>
          <a:xfrm>
            <a:off x="396835" y="2014657"/>
            <a:ext cx="7501295" cy="158591"/>
          </a:xfrm>
          <a:prstGeom prst="rect">
            <a:avLst/>
          </a:prstGeom>
          <a:noFill/>
          <a:ln/>
        </p:spPr>
        <p:txBody>
          <a:bodyPr wrap="none" lIns="0" tIns="0" rIns="0" bIns="0" rtlCol="0" anchor="t"/>
          <a:lstStyle/>
          <a:p>
            <a:pPr marL="342900" indent="-342900" algn="l">
              <a:lnSpc>
                <a:spcPts val="1250"/>
              </a:lnSpc>
              <a:buSzPct val="100000"/>
              <a:buChar char="•"/>
            </a:pPr>
            <a:r>
              <a:rPr lang="en-US" sz="1200" b="1" dirty="0">
                <a:solidFill>
                  <a:srgbClr val="FF0000"/>
                </a:solidFill>
                <a:ea typeface="Inter" pitchFamily="34" charset="-122"/>
                <a:cs typeface="Inter" pitchFamily="34" charset="-120"/>
              </a:rPr>
              <a:t>Fps:</a:t>
            </a:r>
            <a:r>
              <a:rPr lang="en-US" sz="1200" dirty="0">
                <a:solidFill>
                  <a:srgbClr val="FF0000"/>
                </a:solidFill>
                <a:ea typeface="Inter" pitchFamily="34" charset="-122"/>
                <a:cs typeface="Inter" pitchFamily="34" charset="-120"/>
              </a:rPr>
              <a:t> 25-30 fps</a:t>
            </a:r>
            <a:endParaRPr lang="en-US" sz="1200" dirty="0">
              <a:solidFill>
                <a:srgbClr val="FF0000"/>
              </a:solidFill>
            </a:endParaRPr>
          </a:p>
        </p:txBody>
      </p:sp>
      <p:sp>
        <p:nvSpPr>
          <p:cNvPr id="9" name="Text 7"/>
          <p:cNvSpPr/>
          <p:nvPr/>
        </p:nvSpPr>
        <p:spPr>
          <a:xfrm>
            <a:off x="396835" y="2207895"/>
            <a:ext cx="7501295" cy="158591"/>
          </a:xfrm>
          <a:prstGeom prst="rect">
            <a:avLst/>
          </a:prstGeom>
          <a:noFill/>
          <a:ln/>
        </p:spPr>
        <p:txBody>
          <a:bodyPr wrap="none" lIns="0" tIns="0" rIns="0" bIns="0" rtlCol="0" anchor="t"/>
          <a:lstStyle/>
          <a:p>
            <a:pPr marL="342900" indent="-342900" algn="l">
              <a:lnSpc>
                <a:spcPts val="1250"/>
              </a:lnSpc>
              <a:buSzPct val="100000"/>
              <a:buChar char="•"/>
            </a:pPr>
            <a:r>
              <a:rPr lang="en-US" sz="1200" b="1" dirty="0">
                <a:solidFill>
                  <a:srgbClr val="FF0000"/>
                </a:solidFill>
                <a:ea typeface="Inter" pitchFamily="34" charset="-122"/>
                <a:cs typeface="Inter" pitchFamily="34" charset="-120"/>
              </a:rPr>
              <a:t>Thời lượng:</a:t>
            </a:r>
            <a:r>
              <a:rPr lang="en-US" sz="1200" dirty="0">
                <a:solidFill>
                  <a:srgbClr val="FF0000"/>
                </a:solidFill>
                <a:ea typeface="Inter" pitchFamily="34" charset="-122"/>
                <a:cs typeface="Inter" pitchFamily="34" charset="-120"/>
              </a:rPr>
              <a:t> 2-5 phút</a:t>
            </a:r>
            <a:endParaRPr lang="en-US" sz="1200" dirty="0">
              <a:solidFill>
                <a:srgbClr val="FF0000"/>
              </a:solidFill>
            </a:endParaRPr>
          </a:p>
        </p:txBody>
      </p:sp>
      <p:sp>
        <p:nvSpPr>
          <p:cNvPr id="10" name="Text 8"/>
          <p:cNvSpPr/>
          <p:nvPr/>
        </p:nvSpPr>
        <p:spPr>
          <a:xfrm>
            <a:off x="396835" y="2401133"/>
            <a:ext cx="7501295" cy="158591"/>
          </a:xfrm>
          <a:prstGeom prst="rect">
            <a:avLst/>
          </a:prstGeom>
          <a:noFill/>
          <a:ln/>
        </p:spPr>
        <p:txBody>
          <a:bodyPr wrap="none" lIns="0" tIns="0" rIns="0" bIns="0" rtlCol="0" anchor="t"/>
          <a:lstStyle/>
          <a:p>
            <a:pPr marL="342900" indent="-342900" algn="l">
              <a:lnSpc>
                <a:spcPts val="1250"/>
              </a:lnSpc>
              <a:buSzPct val="100000"/>
              <a:buChar char="•"/>
            </a:pPr>
            <a:r>
              <a:rPr lang="en-US" sz="1200" b="1" dirty="0">
                <a:solidFill>
                  <a:srgbClr val="FF0000"/>
                </a:solidFill>
                <a:ea typeface="Inter" pitchFamily="34" charset="-122"/>
                <a:cs typeface="Inter" pitchFamily="34" charset="-120"/>
              </a:rPr>
              <a:t>Nội dung:</a:t>
            </a:r>
            <a:r>
              <a:rPr lang="en-US" sz="1200" dirty="0">
                <a:solidFill>
                  <a:srgbClr val="FF0000"/>
                </a:solidFill>
                <a:ea typeface="Inter" pitchFamily="34" charset="-122"/>
                <a:cs typeface="Inter" pitchFamily="34" charset="-120"/>
              </a:rPr>
              <a:t> Video quay </a:t>
            </a:r>
            <a:r>
              <a:rPr lang="en-US" sz="1200" dirty="0" err="1">
                <a:solidFill>
                  <a:srgbClr val="FF0000"/>
                </a:solidFill>
                <a:ea typeface="Inter" pitchFamily="34" charset="-122"/>
                <a:cs typeface="Inter" pitchFamily="34" charset="-120"/>
              </a:rPr>
              <a:t>tại</a:t>
            </a:r>
            <a:r>
              <a:rPr lang="en-US" sz="1200" dirty="0">
                <a:solidFill>
                  <a:srgbClr val="FF0000"/>
                </a:solidFill>
                <a:ea typeface="Inter" pitchFamily="34" charset="-122"/>
                <a:cs typeface="Inter" pitchFamily="34" charset="-120"/>
              </a:rPr>
              <a:t> </a:t>
            </a:r>
            <a:r>
              <a:rPr lang="en-US" sz="1200" dirty="0" err="1">
                <a:solidFill>
                  <a:srgbClr val="FF0000"/>
                </a:solidFill>
                <a:ea typeface="Inter" pitchFamily="34" charset="-122"/>
                <a:cs typeface="Inter" pitchFamily="34" charset="-120"/>
              </a:rPr>
              <a:t>nhà</a:t>
            </a:r>
            <a:r>
              <a:rPr lang="en-US" sz="1200" dirty="0">
                <a:solidFill>
                  <a:srgbClr val="FF0000"/>
                </a:solidFill>
                <a:ea typeface="Inter" pitchFamily="34" charset="-122"/>
                <a:cs typeface="Inter" pitchFamily="34" charset="-120"/>
              </a:rPr>
              <a:t> máy, có người đội/không đội mũ bảo hộ đi qua</a:t>
            </a:r>
            <a:endParaRPr lang="en-US" sz="1200" dirty="0">
              <a:solidFill>
                <a:srgbClr val="FF0000"/>
              </a:solidFill>
            </a:endParaRPr>
          </a:p>
        </p:txBody>
      </p:sp>
      <p:sp>
        <p:nvSpPr>
          <p:cNvPr id="11" name="Text 9"/>
          <p:cNvSpPr/>
          <p:nvPr/>
        </p:nvSpPr>
        <p:spPr>
          <a:xfrm>
            <a:off x="396835" y="2658904"/>
            <a:ext cx="1240393" cy="155019"/>
          </a:xfrm>
          <a:prstGeom prst="rect">
            <a:avLst/>
          </a:prstGeom>
          <a:noFill/>
          <a:ln/>
        </p:spPr>
        <p:txBody>
          <a:bodyPr wrap="none" lIns="0" tIns="0" rIns="0" bIns="0" rtlCol="0" anchor="t"/>
          <a:lstStyle/>
          <a:p>
            <a:pPr marL="0" indent="0" algn="l">
              <a:lnSpc>
                <a:spcPts val="1200"/>
              </a:lnSpc>
              <a:buNone/>
            </a:pPr>
            <a:r>
              <a:rPr lang="en-US" sz="1200" dirty="0">
                <a:solidFill>
                  <a:srgbClr val="FF0000"/>
                </a:solidFill>
                <a:ea typeface="Bricolage Grotesque Semi Bold" pitchFamily="34" charset="-122"/>
                <a:cs typeface="Bricolage Grotesque Semi Bold" pitchFamily="34" charset="-120"/>
              </a:rPr>
              <a:t>Output demo</a:t>
            </a:r>
            <a:endParaRPr lang="en-US" sz="1200" dirty="0">
              <a:solidFill>
                <a:srgbClr val="FF0000"/>
              </a:solidFill>
            </a:endParaRPr>
          </a:p>
        </p:txBody>
      </p:sp>
      <p:sp>
        <p:nvSpPr>
          <p:cNvPr id="12" name="Text 10"/>
          <p:cNvSpPr/>
          <p:nvPr/>
        </p:nvSpPr>
        <p:spPr>
          <a:xfrm>
            <a:off x="396835" y="2913102"/>
            <a:ext cx="7501295" cy="158591"/>
          </a:xfrm>
          <a:prstGeom prst="rect">
            <a:avLst/>
          </a:prstGeom>
          <a:noFill/>
          <a:ln/>
        </p:spPr>
        <p:txBody>
          <a:bodyPr wrap="none" lIns="0" tIns="0" rIns="0" bIns="0" rtlCol="0" anchor="t"/>
          <a:lstStyle/>
          <a:p>
            <a:pPr marL="342900" indent="-342900" algn="l">
              <a:lnSpc>
                <a:spcPts val="1250"/>
              </a:lnSpc>
              <a:buSzPct val="100000"/>
              <a:buChar char="•"/>
            </a:pPr>
            <a:r>
              <a:rPr lang="en-US" sz="1200" dirty="0">
                <a:solidFill>
                  <a:srgbClr val="FF0000"/>
                </a:solidFill>
                <a:ea typeface="Inter" pitchFamily="34" charset="-122"/>
                <a:cs typeface="Inter" pitchFamily="34" charset="-120"/>
              </a:rPr>
              <a:t>Video đã được vẽ bounding box màu đỏ quanh người vi phạm</a:t>
            </a:r>
            <a:endParaRPr lang="en-US" sz="1200" dirty="0">
              <a:solidFill>
                <a:srgbClr val="FF0000"/>
              </a:solidFill>
            </a:endParaRPr>
          </a:p>
        </p:txBody>
      </p:sp>
      <p:sp>
        <p:nvSpPr>
          <p:cNvPr id="13" name="Text 11"/>
          <p:cNvSpPr/>
          <p:nvPr/>
        </p:nvSpPr>
        <p:spPr>
          <a:xfrm>
            <a:off x="396835" y="3106341"/>
            <a:ext cx="7501295" cy="158591"/>
          </a:xfrm>
          <a:prstGeom prst="rect">
            <a:avLst/>
          </a:prstGeom>
          <a:noFill/>
          <a:ln/>
        </p:spPr>
        <p:txBody>
          <a:bodyPr wrap="none" lIns="0" tIns="0" rIns="0" bIns="0" rtlCol="0" anchor="t"/>
          <a:lstStyle/>
          <a:p>
            <a:pPr marL="342900" indent="-342900" algn="l">
              <a:lnSpc>
                <a:spcPts val="1250"/>
              </a:lnSpc>
              <a:buSzPct val="100000"/>
              <a:buChar char="•"/>
            </a:pPr>
            <a:r>
              <a:rPr lang="en-US" sz="1200" dirty="0">
                <a:solidFill>
                  <a:srgbClr val="FF0000"/>
                </a:solidFill>
                <a:ea typeface="Inter" pitchFamily="34" charset="-122"/>
                <a:cs typeface="Inter" pitchFamily="34" charset="-120"/>
              </a:rPr>
              <a:t>File log JSON/CSV liệt kê timestamp các vi phạm</a:t>
            </a:r>
            <a:endParaRPr lang="en-US" sz="1200" dirty="0">
              <a:solidFill>
                <a:srgbClr val="FF0000"/>
              </a:solidFill>
            </a:endParaRPr>
          </a:p>
        </p:txBody>
      </p:sp>
      <p:sp>
        <p:nvSpPr>
          <p:cNvPr id="14" name="Text 12"/>
          <p:cNvSpPr/>
          <p:nvPr/>
        </p:nvSpPr>
        <p:spPr>
          <a:xfrm>
            <a:off x="396835" y="3299579"/>
            <a:ext cx="7501295" cy="158591"/>
          </a:xfrm>
          <a:prstGeom prst="rect">
            <a:avLst/>
          </a:prstGeom>
          <a:noFill/>
          <a:ln/>
        </p:spPr>
        <p:txBody>
          <a:bodyPr wrap="none" lIns="0" tIns="0" rIns="0" bIns="0" rtlCol="0" anchor="t"/>
          <a:lstStyle/>
          <a:p>
            <a:pPr marL="342900" indent="-342900" algn="l">
              <a:lnSpc>
                <a:spcPts val="1250"/>
              </a:lnSpc>
              <a:buSzPct val="100000"/>
              <a:buChar char="•"/>
            </a:pPr>
            <a:r>
              <a:rPr lang="en-US" sz="1200" dirty="0">
                <a:solidFill>
                  <a:srgbClr val="FF0000"/>
                </a:solidFill>
                <a:ea typeface="Inter" pitchFamily="34" charset="-122"/>
                <a:cs typeface="Inter" pitchFamily="34" charset="-120"/>
              </a:rPr>
              <a:t>Dashboard đơn giản hiển thị số lượng vi phạm</a:t>
            </a:r>
            <a:endParaRPr lang="en-US" sz="1200" dirty="0">
              <a:solidFill>
                <a:srgbClr val="FF0000"/>
              </a:solidFill>
            </a:endParaRPr>
          </a:p>
        </p:txBody>
      </p:sp>
      <p:pic>
        <p:nvPicPr>
          <p:cNvPr id="15" name="Image 0" descr="preencoded.png"/>
          <p:cNvPicPr>
            <a:picLocks noChangeAspect="1"/>
          </p:cNvPicPr>
          <p:nvPr/>
        </p:nvPicPr>
        <p:blipFill>
          <a:blip r:embed="rId3"/>
          <a:stretch>
            <a:fillRect/>
          </a:stretch>
        </p:blipFill>
        <p:spPr>
          <a:xfrm>
            <a:off x="8147685" y="843439"/>
            <a:ext cx="6093381" cy="6093381"/>
          </a:xfrm>
          <a:prstGeom prst="rect">
            <a:avLst/>
          </a:prstGeom>
        </p:spPr>
      </p:pic>
      <p:sp>
        <p:nvSpPr>
          <p:cNvPr id="16" name="Shape 13"/>
          <p:cNvSpPr/>
          <p:nvPr/>
        </p:nvSpPr>
        <p:spPr>
          <a:xfrm>
            <a:off x="483632" y="3943588"/>
            <a:ext cx="6093381" cy="3162062"/>
          </a:xfrm>
          <a:prstGeom prst="roundRect">
            <a:avLst>
              <a:gd name="adj" fmla="val 1318"/>
            </a:avLst>
          </a:prstGeom>
          <a:solidFill>
            <a:srgbClr val="F2F2F2"/>
          </a:solidFill>
          <a:ln/>
        </p:spPr>
        <p:txBody>
          <a:bodyPr/>
          <a:lstStyle/>
          <a:p>
            <a:endParaRPr lang="en-US"/>
          </a:p>
        </p:txBody>
      </p:sp>
      <p:sp>
        <p:nvSpPr>
          <p:cNvPr id="17" name="Shape 14"/>
          <p:cNvSpPr/>
          <p:nvPr/>
        </p:nvSpPr>
        <p:spPr>
          <a:xfrm>
            <a:off x="478750" y="3943588"/>
            <a:ext cx="6103144" cy="3162062"/>
          </a:xfrm>
          <a:prstGeom prst="roundRect">
            <a:avLst>
              <a:gd name="adj" fmla="val 471"/>
            </a:avLst>
          </a:prstGeom>
          <a:solidFill>
            <a:srgbClr val="F2F2F2"/>
          </a:solidFill>
          <a:ln/>
        </p:spPr>
        <p:txBody>
          <a:bodyPr/>
          <a:lstStyle/>
          <a:p>
            <a:endParaRPr lang="en-US"/>
          </a:p>
        </p:txBody>
      </p:sp>
      <p:sp>
        <p:nvSpPr>
          <p:cNvPr id="18" name="Text 15"/>
          <p:cNvSpPr/>
          <p:nvPr/>
        </p:nvSpPr>
        <p:spPr>
          <a:xfrm>
            <a:off x="577930" y="4018002"/>
            <a:ext cx="5904786" cy="3013234"/>
          </a:xfrm>
          <a:prstGeom prst="rect">
            <a:avLst/>
          </a:prstGeom>
          <a:noFill/>
          <a:ln/>
        </p:spPr>
        <p:txBody>
          <a:bodyPr wrap="square" lIns="0" tIns="0" rIns="0" bIns="0" rtlCol="0" anchor="t"/>
          <a:lstStyle/>
          <a:p>
            <a:pPr marL="0" indent="0" algn="l">
              <a:lnSpc>
                <a:spcPts val="1250"/>
              </a:lnSpc>
              <a:buNone/>
            </a:pPr>
            <a:r>
              <a:rPr lang="en-US" sz="750" dirty="0">
                <a:solidFill>
                  <a:srgbClr val="2C2926"/>
                </a:solidFill>
                <a:highlight>
                  <a:srgbClr val="F2F2F2"/>
                </a:highlight>
                <a:latin typeface="Consolas" pitchFamily="34" charset="0"/>
                <a:ea typeface="Consolas" pitchFamily="34" charset="-122"/>
                <a:cs typeface="Consolas" pitchFamily="34" charset="-120"/>
              </a:rPr>
              <a:t># Sample Python code
import cv2
from ultralytics import YOLO
model = YOLO('helmet_model.pt')
cap = cv2.VideoCapture('demo.mp4')
while cap.isOpened():
 ret, frame = cap.read()
 if not ret:
 break
 results = model(frame)
 # Logic detect violation
 # Draw bounding boxes
 # Save violations
cap.release()
</a:t>
            </a:r>
            <a:endParaRPr lang="en-US" sz="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3169" y="421005"/>
            <a:ext cx="6207204" cy="463391"/>
          </a:xfrm>
          <a:prstGeom prst="rect">
            <a:avLst/>
          </a:prstGeom>
          <a:noFill/>
          <a:ln/>
        </p:spPr>
        <p:txBody>
          <a:bodyPr wrap="none" lIns="0" tIns="0" rIns="0" bIns="0" rtlCol="0" anchor="t"/>
          <a:lstStyle/>
          <a:p>
            <a:pPr marL="0" indent="0" algn="l">
              <a:lnSpc>
                <a:spcPts val="3600"/>
              </a:lnSpc>
              <a:buNone/>
            </a:pPr>
            <a:r>
              <a:rPr lang="en-US" sz="2900" dirty="0">
                <a:solidFill>
                  <a:srgbClr val="2C2926"/>
                </a:solidFill>
                <a:latin typeface="Bricolage Grotesque Semi Bold" pitchFamily="34" charset="0"/>
                <a:ea typeface="Bricolage Grotesque Semi Bold" pitchFamily="34" charset="-122"/>
                <a:cs typeface="Bricolage Grotesque Semi Bold" pitchFamily="34" charset="-120"/>
              </a:rPr>
              <a:t>Công Nghệ Xử Lý Video &amp; Hình Ảnh</a:t>
            </a:r>
            <a:endParaRPr lang="en-US" sz="2900" dirty="0"/>
          </a:p>
        </p:txBody>
      </p:sp>
      <p:sp>
        <p:nvSpPr>
          <p:cNvPr id="3" name="Text 1"/>
          <p:cNvSpPr/>
          <p:nvPr/>
        </p:nvSpPr>
        <p:spPr>
          <a:xfrm>
            <a:off x="593169" y="1255038"/>
            <a:ext cx="2439472" cy="278011"/>
          </a:xfrm>
          <a:prstGeom prst="rect">
            <a:avLst/>
          </a:prstGeom>
          <a:noFill/>
          <a:ln/>
        </p:spPr>
        <p:txBody>
          <a:bodyPr wrap="none" lIns="0" tIns="0" rIns="0" bIns="0" rtlCol="0" anchor="t"/>
          <a:lstStyle/>
          <a:p>
            <a:pPr marL="0" indent="0" algn="l">
              <a:lnSpc>
                <a:spcPts val="215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Thư viện Python cốt lõi</a:t>
            </a:r>
            <a:endParaRPr lang="en-US" sz="1750" dirty="0"/>
          </a:p>
        </p:txBody>
      </p:sp>
      <p:sp>
        <p:nvSpPr>
          <p:cNvPr id="4" name="Shape 2"/>
          <p:cNvSpPr/>
          <p:nvPr/>
        </p:nvSpPr>
        <p:spPr>
          <a:xfrm>
            <a:off x="593169" y="1699855"/>
            <a:ext cx="6541175" cy="1181457"/>
          </a:xfrm>
          <a:prstGeom prst="roundRect">
            <a:avLst>
              <a:gd name="adj" fmla="val 5272"/>
            </a:avLst>
          </a:prstGeom>
          <a:solidFill>
            <a:srgbClr val="FFFFFF">
              <a:alpha val="95000"/>
            </a:srgbClr>
          </a:solidFill>
          <a:ln w="15240">
            <a:solidFill>
              <a:srgbClr val="F8ECD3"/>
            </a:solidFill>
            <a:prstDash val="solid"/>
          </a:ln>
        </p:spPr>
        <p:txBody>
          <a:bodyPr/>
          <a:lstStyle/>
          <a:p>
            <a:endParaRPr lang="en-US"/>
          </a:p>
        </p:txBody>
      </p:sp>
      <p:sp>
        <p:nvSpPr>
          <p:cNvPr id="5" name="Text 3"/>
          <p:cNvSpPr/>
          <p:nvPr/>
        </p:nvSpPr>
        <p:spPr>
          <a:xfrm>
            <a:off x="756642" y="1863328"/>
            <a:ext cx="1853803" cy="231696"/>
          </a:xfrm>
          <a:prstGeom prst="rect">
            <a:avLst/>
          </a:prstGeom>
          <a:noFill/>
          <a:ln/>
        </p:spPr>
        <p:txBody>
          <a:bodyPr wrap="none" lIns="0" tIns="0" rIns="0" bIns="0" rtlCol="0" anchor="t"/>
          <a:lstStyle/>
          <a:p>
            <a:pPr marL="0" indent="0" algn="l">
              <a:lnSpc>
                <a:spcPts val="1800"/>
              </a:lnSpc>
              <a:buNone/>
            </a:pPr>
            <a:r>
              <a:rPr lang="en-US" sz="1450" dirty="0">
                <a:solidFill>
                  <a:srgbClr val="2C2926"/>
                </a:solidFill>
                <a:latin typeface="Bricolage Grotesque Semi Bold" pitchFamily="34" charset="0"/>
                <a:ea typeface="Bricolage Grotesque Semi Bold" pitchFamily="34" charset="-122"/>
                <a:cs typeface="Bricolage Grotesque Semi Bold" pitchFamily="34" charset="-120"/>
              </a:rPr>
              <a:t>OpenCV (cv2)</a:t>
            </a:r>
            <a:endParaRPr lang="en-US" sz="1450" dirty="0"/>
          </a:p>
        </p:txBody>
      </p:sp>
      <p:sp>
        <p:nvSpPr>
          <p:cNvPr id="6" name="Text 4"/>
          <p:cNvSpPr/>
          <p:nvPr/>
        </p:nvSpPr>
        <p:spPr>
          <a:xfrm>
            <a:off x="756642" y="2243257"/>
            <a:ext cx="6214229" cy="474583"/>
          </a:xfrm>
          <a:prstGeom prst="rect">
            <a:avLst/>
          </a:prstGeom>
          <a:noFill/>
          <a:ln/>
        </p:spPr>
        <p:txBody>
          <a:bodyPr wrap="square" lIns="0" tIns="0" rIns="0" bIns="0" rtlCol="0" anchor="t"/>
          <a:lstStyle/>
          <a:p>
            <a:pPr marL="0" indent="0" algn="l">
              <a:lnSpc>
                <a:spcPts val="1850"/>
              </a:lnSpc>
              <a:buNone/>
            </a:pPr>
            <a:r>
              <a:rPr lang="en-US" sz="1150" dirty="0">
                <a:solidFill>
                  <a:srgbClr val="2C2926"/>
                </a:solidFill>
                <a:latin typeface="Inter" pitchFamily="34" charset="0"/>
                <a:ea typeface="Inter" pitchFamily="34" charset="-122"/>
                <a:cs typeface="Inter" pitchFamily="34" charset="-120"/>
              </a:rPr>
              <a:t>Xử lý video stream, đọc từ RTSP/RTMP, tiền xử lý ảnh, resize, normalize. Hỗ trợ đọc video file các định dạng: MP4, AVI, MKV, MOV</a:t>
            </a:r>
            <a:endParaRPr lang="en-US" sz="1150" dirty="0"/>
          </a:p>
        </p:txBody>
      </p:sp>
      <p:sp>
        <p:nvSpPr>
          <p:cNvPr id="7" name="Shape 5"/>
          <p:cNvSpPr/>
          <p:nvPr/>
        </p:nvSpPr>
        <p:spPr>
          <a:xfrm>
            <a:off x="593169" y="3029545"/>
            <a:ext cx="6541175" cy="1181457"/>
          </a:xfrm>
          <a:prstGeom prst="roundRect">
            <a:avLst>
              <a:gd name="adj" fmla="val 5272"/>
            </a:avLst>
          </a:prstGeom>
          <a:solidFill>
            <a:srgbClr val="FFFFFF">
              <a:alpha val="95000"/>
            </a:srgbClr>
          </a:solidFill>
          <a:ln w="15240">
            <a:solidFill>
              <a:srgbClr val="F8ECD3"/>
            </a:solidFill>
            <a:prstDash val="solid"/>
          </a:ln>
        </p:spPr>
        <p:txBody>
          <a:bodyPr/>
          <a:lstStyle/>
          <a:p>
            <a:endParaRPr lang="en-US"/>
          </a:p>
        </p:txBody>
      </p:sp>
      <p:sp>
        <p:nvSpPr>
          <p:cNvPr id="8" name="Text 6"/>
          <p:cNvSpPr/>
          <p:nvPr/>
        </p:nvSpPr>
        <p:spPr>
          <a:xfrm>
            <a:off x="756642" y="3193018"/>
            <a:ext cx="1908096" cy="231696"/>
          </a:xfrm>
          <a:prstGeom prst="rect">
            <a:avLst/>
          </a:prstGeom>
          <a:noFill/>
          <a:ln/>
        </p:spPr>
        <p:txBody>
          <a:bodyPr wrap="none" lIns="0" tIns="0" rIns="0" bIns="0" rtlCol="0" anchor="t"/>
          <a:lstStyle/>
          <a:p>
            <a:pPr marL="0" indent="0" algn="l">
              <a:lnSpc>
                <a:spcPts val="1800"/>
              </a:lnSpc>
              <a:buNone/>
            </a:pPr>
            <a:r>
              <a:rPr lang="en-US" sz="1450" dirty="0">
                <a:solidFill>
                  <a:srgbClr val="2C2926"/>
                </a:solidFill>
                <a:latin typeface="Bricolage Grotesque Semi Bold" pitchFamily="34" charset="0"/>
                <a:ea typeface="Bricolage Grotesque Semi Bold" pitchFamily="34" charset="-122"/>
                <a:cs typeface="Bricolage Grotesque Semi Bold" pitchFamily="34" charset="-120"/>
              </a:rPr>
              <a:t>PyTorch / TensorFlow</a:t>
            </a:r>
            <a:endParaRPr lang="en-US" sz="1450" dirty="0"/>
          </a:p>
        </p:txBody>
      </p:sp>
      <p:sp>
        <p:nvSpPr>
          <p:cNvPr id="9" name="Text 7"/>
          <p:cNvSpPr/>
          <p:nvPr/>
        </p:nvSpPr>
        <p:spPr>
          <a:xfrm>
            <a:off x="756642" y="3572947"/>
            <a:ext cx="6214229" cy="474583"/>
          </a:xfrm>
          <a:prstGeom prst="rect">
            <a:avLst/>
          </a:prstGeom>
          <a:noFill/>
          <a:ln/>
        </p:spPr>
        <p:txBody>
          <a:bodyPr wrap="square" lIns="0" tIns="0" rIns="0" bIns="0" rtlCol="0" anchor="t"/>
          <a:lstStyle/>
          <a:p>
            <a:pPr marL="0" indent="0" algn="l">
              <a:lnSpc>
                <a:spcPts val="1850"/>
              </a:lnSpc>
              <a:buNone/>
            </a:pPr>
            <a:r>
              <a:rPr lang="en-US" sz="1150" dirty="0">
                <a:solidFill>
                  <a:srgbClr val="2C2926"/>
                </a:solidFill>
                <a:latin typeface="Inter" pitchFamily="34" charset="0"/>
                <a:ea typeface="Inter" pitchFamily="34" charset="-122"/>
                <a:cs typeface="Inter" pitchFamily="34" charset="-120"/>
              </a:rPr>
              <a:t>Framework deep learning để chạy mô hình AI nhận diện vật thể. PyTorch ưu tiên cho research, TensorFlow tốt cho production</a:t>
            </a:r>
            <a:endParaRPr lang="en-US" sz="1150" dirty="0"/>
          </a:p>
        </p:txBody>
      </p:sp>
      <p:sp>
        <p:nvSpPr>
          <p:cNvPr id="10" name="Shape 8"/>
          <p:cNvSpPr/>
          <p:nvPr/>
        </p:nvSpPr>
        <p:spPr>
          <a:xfrm>
            <a:off x="593169" y="4359235"/>
            <a:ext cx="6541175" cy="944166"/>
          </a:xfrm>
          <a:prstGeom prst="roundRect">
            <a:avLst>
              <a:gd name="adj" fmla="val 6597"/>
            </a:avLst>
          </a:prstGeom>
          <a:solidFill>
            <a:srgbClr val="FFFFFF">
              <a:alpha val="95000"/>
            </a:srgbClr>
          </a:solidFill>
          <a:ln w="15240">
            <a:solidFill>
              <a:srgbClr val="F8ECD3"/>
            </a:solidFill>
            <a:prstDash val="solid"/>
          </a:ln>
        </p:spPr>
        <p:txBody>
          <a:bodyPr/>
          <a:lstStyle/>
          <a:p>
            <a:endParaRPr lang="en-US"/>
          </a:p>
        </p:txBody>
      </p:sp>
      <p:sp>
        <p:nvSpPr>
          <p:cNvPr id="11" name="Text 9"/>
          <p:cNvSpPr/>
          <p:nvPr/>
        </p:nvSpPr>
        <p:spPr>
          <a:xfrm>
            <a:off x="756642" y="4522708"/>
            <a:ext cx="1853803" cy="231696"/>
          </a:xfrm>
          <a:prstGeom prst="rect">
            <a:avLst/>
          </a:prstGeom>
          <a:noFill/>
          <a:ln/>
        </p:spPr>
        <p:txBody>
          <a:bodyPr wrap="none" lIns="0" tIns="0" rIns="0" bIns="0" rtlCol="0" anchor="t"/>
          <a:lstStyle/>
          <a:p>
            <a:pPr marL="0" indent="0" algn="l">
              <a:lnSpc>
                <a:spcPts val="1800"/>
              </a:lnSpc>
              <a:buNone/>
            </a:pPr>
            <a:r>
              <a:rPr lang="en-US" sz="1450" dirty="0">
                <a:solidFill>
                  <a:srgbClr val="2C2926"/>
                </a:solidFill>
                <a:latin typeface="Bricolage Grotesque Semi Bold" pitchFamily="34" charset="0"/>
                <a:ea typeface="Bricolage Grotesque Semi Bold" pitchFamily="34" charset="-122"/>
                <a:cs typeface="Bricolage Grotesque Semi Bold" pitchFamily="34" charset="-120"/>
              </a:rPr>
              <a:t>NumPy &amp; Pillow</a:t>
            </a:r>
            <a:endParaRPr lang="en-US" sz="1450" dirty="0"/>
          </a:p>
        </p:txBody>
      </p:sp>
      <p:sp>
        <p:nvSpPr>
          <p:cNvPr id="12" name="Text 10"/>
          <p:cNvSpPr/>
          <p:nvPr/>
        </p:nvSpPr>
        <p:spPr>
          <a:xfrm>
            <a:off x="756642" y="4902637"/>
            <a:ext cx="6214229" cy="237292"/>
          </a:xfrm>
          <a:prstGeom prst="rect">
            <a:avLst/>
          </a:prstGeom>
          <a:noFill/>
          <a:ln/>
        </p:spPr>
        <p:txBody>
          <a:bodyPr wrap="none" lIns="0" tIns="0" rIns="0" bIns="0" rtlCol="0" anchor="t"/>
          <a:lstStyle/>
          <a:p>
            <a:pPr marL="0" indent="0" algn="l">
              <a:lnSpc>
                <a:spcPts val="1850"/>
              </a:lnSpc>
              <a:buNone/>
            </a:pPr>
            <a:r>
              <a:rPr lang="en-US" sz="1150" dirty="0">
                <a:solidFill>
                  <a:srgbClr val="2C2926"/>
                </a:solidFill>
                <a:latin typeface="Inter" pitchFamily="34" charset="0"/>
                <a:ea typeface="Inter" pitchFamily="34" charset="-122"/>
                <a:cs typeface="Inter" pitchFamily="34" charset="-120"/>
              </a:rPr>
              <a:t>Xử lý mảng số liệu ảnh hiệu quả, thao tác pixel-level, chuyển đổi định dạng ảnh</a:t>
            </a:r>
            <a:endParaRPr lang="en-US" sz="1150" dirty="0"/>
          </a:p>
        </p:txBody>
      </p:sp>
      <p:sp>
        <p:nvSpPr>
          <p:cNvPr id="13" name="Text 11"/>
          <p:cNvSpPr/>
          <p:nvPr/>
        </p:nvSpPr>
        <p:spPr>
          <a:xfrm>
            <a:off x="7503676" y="1255038"/>
            <a:ext cx="2224564" cy="278011"/>
          </a:xfrm>
          <a:prstGeom prst="rect">
            <a:avLst/>
          </a:prstGeom>
          <a:noFill/>
          <a:ln/>
        </p:spPr>
        <p:txBody>
          <a:bodyPr wrap="none" lIns="0" tIns="0" rIns="0" bIns="0" rtlCol="0" anchor="t"/>
          <a:lstStyle/>
          <a:p>
            <a:pPr marL="0" indent="0" algn="l">
              <a:lnSpc>
                <a:spcPts val="215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Pipeline xử lý</a:t>
            </a:r>
            <a:endParaRPr lang="en-US" sz="1750" dirty="0"/>
          </a:p>
        </p:txBody>
      </p:sp>
      <p:sp>
        <p:nvSpPr>
          <p:cNvPr id="14" name="Text 12"/>
          <p:cNvSpPr/>
          <p:nvPr/>
        </p:nvSpPr>
        <p:spPr>
          <a:xfrm>
            <a:off x="7503676" y="1699855"/>
            <a:ext cx="148233" cy="185380"/>
          </a:xfrm>
          <a:prstGeom prst="rect">
            <a:avLst/>
          </a:prstGeom>
          <a:noFill/>
          <a:ln/>
        </p:spPr>
        <p:txBody>
          <a:bodyPr wrap="none" lIns="0" tIns="0" rIns="0" bIns="0" rtlCol="0" anchor="t"/>
          <a:lstStyle/>
          <a:p>
            <a:pPr marL="0" indent="0" algn="l">
              <a:lnSpc>
                <a:spcPts val="1850"/>
              </a:lnSpc>
              <a:buNone/>
            </a:pPr>
            <a:r>
              <a:rPr lang="en-US" sz="1150" dirty="0">
                <a:solidFill>
                  <a:srgbClr val="2C2926"/>
                </a:solidFill>
                <a:latin typeface="Bricolage Grotesque Light" pitchFamily="34" charset="0"/>
                <a:ea typeface="Bricolage Grotesque Light" pitchFamily="34" charset="-122"/>
                <a:cs typeface="Bricolage Grotesque Light" pitchFamily="34" charset="-120"/>
              </a:rPr>
              <a:t>01</a:t>
            </a:r>
            <a:endParaRPr lang="en-US" sz="1150" dirty="0"/>
          </a:p>
        </p:txBody>
      </p:sp>
      <p:pic>
        <p:nvPicPr>
          <p:cNvPr id="15" name="Image 0" descr="preencoded.png"/>
          <p:cNvPicPr>
            <a:picLocks noChangeAspect="1"/>
          </p:cNvPicPr>
          <p:nvPr/>
        </p:nvPicPr>
        <p:blipFill>
          <a:blip r:embed="rId3"/>
          <a:stretch>
            <a:fillRect/>
          </a:stretch>
        </p:blipFill>
        <p:spPr>
          <a:xfrm>
            <a:off x="7503676" y="1936671"/>
            <a:ext cx="6541175" cy="15240"/>
          </a:xfrm>
          <a:prstGeom prst="rect">
            <a:avLst/>
          </a:prstGeom>
        </p:spPr>
      </p:pic>
      <p:sp>
        <p:nvSpPr>
          <p:cNvPr id="16" name="Text 13"/>
          <p:cNvSpPr/>
          <p:nvPr/>
        </p:nvSpPr>
        <p:spPr>
          <a:xfrm>
            <a:off x="7503676" y="2041208"/>
            <a:ext cx="1853803" cy="231696"/>
          </a:xfrm>
          <a:prstGeom prst="rect">
            <a:avLst/>
          </a:prstGeom>
          <a:noFill/>
          <a:ln/>
        </p:spPr>
        <p:txBody>
          <a:bodyPr wrap="none" lIns="0" tIns="0" rIns="0" bIns="0" rtlCol="0" anchor="t"/>
          <a:lstStyle/>
          <a:p>
            <a:pPr marL="0" indent="0" algn="l">
              <a:lnSpc>
                <a:spcPts val="1800"/>
              </a:lnSpc>
              <a:buNone/>
            </a:pPr>
            <a:r>
              <a:rPr lang="en-US" sz="1450" dirty="0">
                <a:solidFill>
                  <a:srgbClr val="2C2926"/>
                </a:solidFill>
                <a:latin typeface="Bricolage Grotesque Semi Bold" pitchFamily="34" charset="0"/>
                <a:ea typeface="Bricolage Grotesque Semi Bold" pitchFamily="34" charset="-122"/>
                <a:cs typeface="Bricolage Grotesque Semi Bold" pitchFamily="34" charset="-120"/>
              </a:rPr>
              <a:t>Capture frame</a:t>
            </a:r>
            <a:endParaRPr lang="en-US" sz="1450" dirty="0"/>
          </a:p>
        </p:txBody>
      </p:sp>
      <p:sp>
        <p:nvSpPr>
          <p:cNvPr id="17" name="Text 14"/>
          <p:cNvSpPr/>
          <p:nvPr/>
        </p:nvSpPr>
        <p:spPr>
          <a:xfrm>
            <a:off x="7503676" y="2421136"/>
            <a:ext cx="6541175" cy="237292"/>
          </a:xfrm>
          <a:prstGeom prst="rect">
            <a:avLst/>
          </a:prstGeom>
          <a:noFill/>
          <a:ln/>
        </p:spPr>
        <p:txBody>
          <a:bodyPr wrap="none" lIns="0" tIns="0" rIns="0" bIns="0" rtlCol="0" anchor="t"/>
          <a:lstStyle/>
          <a:p>
            <a:pPr marL="0" indent="0" algn="l">
              <a:lnSpc>
                <a:spcPts val="1850"/>
              </a:lnSpc>
              <a:buNone/>
            </a:pPr>
            <a:r>
              <a:rPr lang="en-US" sz="1150" dirty="0">
                <a:solidFill>
                  <a:srgbClr val="2C2926"/>
                </a:solidFill>
                <a:latin typeface="Inter" pitchFamily="34" charset="0"/>
                <a:ea typeface="Inter" pitchFamily="34" charset="-122"/>
                <a:cs typeface="Inter" pitchFamily="34" charset="-120"/>
              </a:rPr>
              <a:t>Lấy frame từ video stream mỗi 0.5-1 giây (tùy cấu hình)</a:t>
            </a:r>
            <a:endParaRPr lang="en-US" sz="1150" dirty="0"/>
          </a:p>
        </p:txBody>
      </p:sp>
      <p:sp>
        <p:nvSpPr>
          <p:cNvPr id="18" name="Text 15"/>
          <p:cNvSpPr/>
          <p:nvPr/>
        </p:nvSpPr>
        <p:spPr>
          <a:xfrm>
            <a:off x="7503676" y="2917865"/>
            <a:ext cx="148233" cy="185380"/>
          </a:xfrm>
          <a:prstGeom prst="rect">
            <a:avLst/>
          </a:prstGeom>
          <a:noFill/>
          <a:ln/>
        </p:spPr>
        <p:txBody>
          <a:bodyPr wrap="none" lIns="0" tIns="0" rIns="0" bIns="0" rtlCol="0" anchor="t"/>
          <a:lstStyle/>
          <a:p>
            <a:pPr marL="0" indent="0" algn="l">
              <a:lnSpc>
                <a:spcPts val="1850"/>
              </a:lnSpc>
              <a:buNone/>
            </a:pPr>
            <a:r>
              <a:rPr lang="en-US" sz="1150" dirty="0">
                <a:solidFill>
                  <a:srgbClr val="2C2926"/>
                </a:solidFill>
                <a:latin typeface="Bricolage Grotesque Light" pitchFamily="34" charset="0"/>
                <a:ea typeface="Bricolage Grotesque Light" pitchFamily="34" charset="-122"/>
                <a:cs typeface="Bricolage Grotesque Light" pitchFamily="34" charset="-120"/>
              </a:rPr>
              <a:t>02</a:t>
            </a:r>
            <a:endParaRPr lang="en-US" sz="1150" dirty="0"/>
          </a:p>
        </p:txBody>
      </p:sp>
      <p:pic>
        <p:nvPicPr>
          <p:cNvPr id="19" name="Image 1" descr="preencoded.png"/>
          <p:cNvPicPr>
            <a:picLocks noChangeAspect="1"/>
          </p:cNvPicPr>
          <p:nvPr/>
        </p:nvPicPr>
        <p:blipFill>
          <a:blip r:embed="rId3"/>
          <a:stretch>
            <a:fillRect/>
          </a:stretch>
        </p:blipFill>
        <p:spPr>
          <a:xfrm>
            <a:off x="7503676" y="3139916"/>
            <a:ext cx="6541175" cy="15240"/>
          </a:xfrm>
          <a:prstGeom prst="rect">
            <a:avLst/>
          </a:prstGeom>
        </p:spPr>
      </p:pic>
      <p:sp>
        <p:nvSpPr>
          <p:cNvPr id="20" name="Text 16"/>
          <p:cNvSpPr/>
          <p:nvPr/>
        </p:nvSpPr>
        <p:spPr>
          <a:xfrm>
            <a:off x="7503676" y="3259217"/>
            <a:ext cx="1853803" cy="231696"/>
          </a:xfrm>
          <a:prstGeom prst="rect">
            <a:avLst/>
          </a:prstGeom>
          <a:noFill/>
          <a:ln/>
        </p:spPr>
        <p:txBody>
          <a:bodyPr wrap="none" lIns="0" tIns="0" rIns="0" bIns="0" rtlCol="0" anchor="t"/>
          <a:lstStyle/>
          <a:p>
            <a:pPr marL="0" indent="0" algn="l">
              <a:lnSpc>
                <a:spcPts val="1800"/>
              </a:lnSpc>
              <a:buNone/>
            </a:pPr>
            <a:r>
              <a:rPr lang="en-US" sz="1450" dirty="0">
                <a:solidFill>
                  <a:srgbClr val="2C2926"/>
                </a:solidFill>
                <a:latin typeface="Bricolage Grotesque Semi Bold" pitchFamily="34" charset="0"/>
                <a:ea typeface="Bricolage Grotesque Semi Bold" pitchFamily="34" charset="-122"/>
                <a:cs typeface="Bricolage Grotesque Semi Bold" pitchFamily="34" charset="-120"/>
              </a:rPr>
              <a:t>Pre-processing</a:t>
            </a:r>
            <a:endParaRPr lang="en-US" sz="1450" dirty="0"/>
          </a:p>
        </p:txBody>
      </p:sp>
      <p:sp>
        <p:nvSpPr>
          <p:cNvPr id="21" name="Text 17"/>
          <p:cNvSpPr/>
          <p:nvPr/>
        </p:nvSpPr>
        <p:spPr>
          <a:xfrm>
            <a:off x="7503676" y="3639145"/>
            <a:ext cx="6541175" cy="237292"/>
          </a:xfrm>
          <a:prstGeom prst="rect">
            <a:avLst/>
          </a:prstGeom>
          <a:noFill/>
          <a:ln/>
        </p:spPr>
        <p:txBody>
          <a:bodyPr wrap="none" lIns="0" tIns="0" rIns="0" bIns="0" rtlCol="0" anchor="t"/>
          <a:lstStyle/>
          <a:p>
            <a:pPr marL="0" indent="0" algn="l">
              <a:lnSpc>
                <a:spcPts val="1850"/>
              </a:lnSpc>
              <a:buNone/>
            </a:pPr>
            <a:r>
              <a:rPr lang="en-US" sz="1150" dirty="0">
                <a:solidFill>
                  <a:srgbClr val="2C2926"/>
                </a:solidFill>
                <a:latin typeface="Inter" pitchFamily="34" charset="0"/>
                <a:ea typeface="Inter" pitchFamily="34" charset="-122"/>
                <a:cs typeface="Inter" pitchFamily="34" charset="-120"/>
              </a:rPr>
              <a:t>Resize về 640x640px, normalize pixel values [0-1], BGR to RGB</a:t>
            </a:r>
            <a:endParaRPr lang="en-US" sz="1150" dirty="0"/>
          </a:p>
        </p:txBody>
      </p:sp>
      <p:sp>
        <p:nvSpPr>
          <p:cNvPr id="22" name="Text 18"/>
          <p:cNvSpPr/>
          <p:nvPr/>
        </p:nvSpPr>
        <p:spPr>
          <a:xfrm>
            <a:off x="7503676" y="4135874"/>
            <a:ext cx="148233" cy="185380"/>
          </a:xfrm>
          <a:prstGeom prst="rect">
            <a:avLst/>
          </a:prstGeom>
          <a:noFill/>
          <a:ln/>
        </p:spPr>
        <p:txBody>
          <a:bodyPr wrap="none" lIns="0" tIns="0" rIns="0" bIns="0" rtlCol="0" anchor="t"/>
          <a:lstStyle/>
          <a:p>
            <a:pPr marL="0" indent="0" algn="l">
              <a:lnSpc>
                <a:spcPts val="1850"/>
              </a:lnSpc>
              <a:buNone/>
            </a:pPr>
            <a:r>
              <a:rPr lang="en-US" sz="1150" dirty="0">
                <a:solidFill>
                  <a:srgbClr val="2C2926"/>
                </a:solidFill>
                <a:latin typeface="Bricolage Grotesque Light" pitchFamily="34" charset="0"/>
                <a:ea typeface="Bricolage Grotesque Light" pitchFamily="34" charset="-122"/>
                <a:cs typeface="Bricolage Grotesque Light" pitchFamily="34" charset="-120"/>
              </a:rPr>
              <a:t>03</a:t>
            </a:r>
            <a:endParaRPr lang="en-US" sz="1150" dirty="0"/>
          </a:p>
        </p:txBody>
      </p:sp>
      <p:pic>
        <p:nvPicPr>
          <p:cNvPr id="23" name="Image 2" descr="preencoded.png"/>
          <p:cNvPicPr>
            <a:picLocks noChangeAspect="1"/>
          </p:cNvPicPr>
          <p:nvPr/>
        </p:nvPicPr>
        <p:blipFill>
          <a:blip r:embed="rId3"/>
          <a:stretch>
            <a:fillRect/>
          </a:stretch>
        </p:blipFill>
        <p:spPr>
          <a:xfrm>
            <a:off x="7503676" y="4343043"/>
            <a:ext cx="6541175" cy="15240"/>
          </a:xfrm>
          <a:prstGeom prst="rect">
            <a:avLst/>
          </a:prstGeom>
        </p:spPr>
      </p:pic>
      <p:sp>
        <p:nvSpPr>
          <p:cNvPr id="24" name="Text 19"/>
          <p:cNvSpPr/>
          <p:nvPr/>
        </p:nvSpPr>
        <p:spPr>
          <a:xfrm>
            <a:off x="7503676" y="4477226"/>
            <a:ext cx="1853803" cy="231696"/>
          </a:xfrm>
          <a:prstGeom prst="rect">
            <a:avLst/>
          </a:prstGeom>
          <a:noFill/>
          <a:ln/>
        </p:spPr>
        <p:txBody>
          <a:bodyPr wrap="none" lIns="0" tIns="0" rIns="0" bIns="0" rtlCol="0" anchor="t"/>
          <a:lstStyle/>
          <a:p>
            <a:pPr marL="0" indent="0" algn="l">
              <a:lnSpc>
                <a:spcPts val="1800"/>
              </a:lnSpc>
              <a:buNone/>
            </a:pPr>
            <a:r>
              <a:rPr lang="en-US" sz="1450" dirty="0">
                <a:solidFill>
                  <a:srgbClr val="FF0000"/>
                </a:solidFill>
                <a:latin typeface="Bricolage Grotesque Semi Bold" pitchFamily="34" charset="0"/>
                <a:ea typeface="Bricolage Grotesque Semi Bold" pitchFamily="34" charset="-122"/>
                <a:cs typeface="Bricolage Grotesque Semi Bold" pitchFamily="34" charset="-120"/>
              </a:rPr>
              <a:t>AI Inference</a:t>
            </a:r>
            <a:endParaRPr lang="en-US" sz="1450" dirty="0">
              <a:solidFill>
                <a:srgbClr val="FF0000"/>
              </a:solidFill>
            </a:endParaRPr>
          </a:p>
        </p:txBody>
      </p:sp>
      <p:sp>
        <p:nvSpPr>
          <p:cNvPr id="25" name="Text 20"/>
          <p:cNvSpPr/>
          <p:nvPr/>
        </p:nvSpPr>
        <p:spPr>
          <a:xfrm>
            <a:off x="7503676" y="4857155"/>
            <a:ext cx="6541175" cy="237292"/>
          </a:xfrm>
          <a:prstGeom prst="rect">
            <a:avLst/>
          </a:prstGeom>
          <a:noFill/>
          <a:ln/>
        </p:spPr>
        <p:txBody>
          <a:bodyPr wrap="none" lIns="0" tIns="0" rIns="0" bIns="0" rtlCol="0" anchor="t"/>
          <a:lstStyle/>
          <a:p>
            <a:pPr marL="0" indent="0" algn="l">
              <a:lnSpc>
                <a:spcPts val="1850"/>
              </a:lnSpc>
              <a:buNone/>
            </a:pPr>
            <a:r>
              <a:rPr lang="en-US" sz="1150" dirty="0">
                <a:solidFill>
                  <a:srgbClr val="FF0000"/>
                </a:solidFill>
                <a:latin typeface="Inter" pitchFamily="34" charset="0"/>
                <a:ea typeface="Inter" pitchFamily="34" charset="-122"/>
                <a:cs typeface="Inter" pitchFamily="34" charset="-120"/>
              </a:rPr>
              <a:t>Chạy mô hình object detection, nhận diện đầu người và mũ bảo hộ</a:t>
            </a:r>
            <a:endParaRPr lang="en-US" sz="1150" dirty="0">
              <a:solidFill>
                <a:srgbClr val="FF0000"/>
              </a:solidFill>
            </a:endParaRPr>
          </a:p>
        </p:txBody>
      </p:sp>
      <p:sp>
        <p:nvSpPr>
          <p:cNvPr id="26" name="Text 21"/>
          <p:cNvSpPr/>
          <p:nvPr/>
        </p:nvSpPr>
        <p:spPr>
          <a:xfrm>
            <a:off x="7503676" y="5353883"/>
            <a:ext cx="148233" cy="185380"/>
          </a:xfrm>
          <a:prstGeom prst="rect">
            <a:avLst/>
          </a:prstGeom>
          <a:noFill/>
          <a:ln/>
        </p:spPr>
        <p:txBody>
          <a:bodyPr wrap="none" lIns="0" tIns="0" rIns="0" bIns="0" rtlCol="0" anchor="t"/>
          <a:lstStyle/>
          <a:p>
            <a:pPr marL="0" indent="0" algn="l">
              <a:lnSpc>
                <a:spcPts val="1850"/>
              </a:lnSpc>
              <a:buNone/>
            </a:pPr>
            <a:r>
              <a:rPr lang="en-US" sz="1150" dirty="0">
                <a:solidFill>
                  <a:srgbClr val="2C2926"/>
                </a:solidFill>
                <a:latin typeface="Bricolage Grotesque Light" pitchFamily="34" charset="0"/>
                <a:ea typeface="Bricolage Grotesque Light" pitchFamily="34" charset="-122"/>
                <a:cs typeface="Bricolage Grotesque Light" pitchFamily="34" charset="-120"/>
              </a:rPr>
              <a:t>04</a:t>
            </a:r>
            <a:endParaRPr lang="en-US" sz="1150" dirty="0"/>
          </a:p>
        </p:txBody>
      </p:sp>
      <p:pic>
        <p:nvPicPr>
          <p:cNvPr id="27" name="Image 3" descr="preencoded.png"/>
          <p:cNvPicPr>
            <a:picLocks noChangeAspect="1"/>
          </p:cNvPicPr>
          <p:nvPr/>
        </p:nvPicPr>
        <p:blipFill>
          <a:blip r:embed="rId3"/>
          <a:stretch>
            <a:fillRect/>
          </a:stretch>
        </p:blipFill>
        <p:spPr>
          <a:xfrm>
            <a:off x="7503676" y="5546288"/>
            <a:ext cx="6541175" cy="15240"/>
          </a:xfrm>
          <a:prstGeom prst="rect">
            <a:avLst/>
          </a:prstGeom>
        </p:spPr>
      </p:pic>
      <p:sp>
        <p:nvSpPr>
          <p:cNvPr id="28" name="Text 22"/>
          <p:cNvSpPr/>
          <p:nvPr/>
        </p:nvSpPr>
        <p:spPr>
          <a:xfrm>
            <a:off x="7503676" y="5695236"/>
            <a:ext cx="1853803" cy="231696"/>
          </a:xfrm>
          <a:prstGeom prst="rect">
            <a:avLst/>
          </a:prstGeom>
          <a:noFill/>
          <a:ln/>
        </p:spPr>
        <p:txBody>
          <a:bodyPr wrap="none" lIns="0" tIns="0" rIns="0" bIns="0" rtlCol="0" anchor="t"/>
          <a:lstStyle/>
          <a:p>
            <a:pPr marL="0" indent="0" algn="l">
              <a:lnSpc>
                <a:spcPts val="1800"/>
              </a:lnSpc>
              <a:buNone/>
            </a:pPr>
            <a:r>
              <a:rPr lang="en-US" sz="1450" dirty="0">
                <a:solidFill>
                  <a:srgbClr val="2C2926"/>
                </a:solidFill>
                <a:latin typeface="Bricolage Grotesque Semi Bold" pitchFamily="34" charset="0"/>
                <a:ea typeface="Bricolage Grotesque Semi Bold" pitchFamily="34" charset="-122"/>
                <a:cs typeface="Bricolage Grotesque Semi Bold" pitchFamily="34" charset="-120"/>
              </a:rPr>
              <a:t>Logic kiểm tra</a:t>
            </a:r>
            <a:endParaRPr lang="en-US" sz="1450" dirty="0"/>
          </a:p>
        </p:txBody>
      </p:sp>
      <p:sp>
        <p:nvSpPr>
          <p:cNvPr id="29" name="Text 23"/>
          <p:cNvSpPr/>
          <p:nvPr/>
        </p:nvSpPr>
        <p:spPr>
          <a:xfrm>
            <a:off x="7503676" y="6075164"/>
            <a:ext cx="6541175" cy="237292"/>
          </a:xfrm>
          <a:prstGeom prst="rect">
            <a:avLst/>
          </a:prstGeom>
          <a:noFill/>
          <a:ln/>
        </p:spPr>
        <p:txBody>
          <a:bodyPr wrap="none" lIns="0" tIns="0" rIns="0" bIns="0" rtlCol="0" anchor="t"/>
          <a:lstStyle/>
          <a:p>
            <a:pPr marL="0" indent="0" algn="l">
              <a:lnSpc>
                <a:spcPts val="1850"/>
              </a:lnSpc>
              <a:buNone/>
            </a:pPr>
            <a:r>
              <a:rPr lang="en-US" sz="1150" dirty="0">
                <a:solidFill>
                  <a:srgbClr val="2C2926"/>
                </a:solidFill>
                <a:latin typeface="Inter" pitchFamily="34" charset="0"/>
                <a:ea typeface="Inter" pitchFamily="34" charset="-122"/>
                <a:cs typeface="Inter" pitchFamily="34" charset="-120"/>
              </a:rPr>
              <a:t>So sánh bounding boxes: nếu detect đầu người nhưng không có mũ → vi phạm</a:t>
            </a:r>
            <a:endParaRPr lang="en-US" sz="1150" dirty="0"/>
          </a:p>
        </p:txBody>
      </p:sp>
      <p:sp>
        <p:nvSpPr>
          <p:cNvPr id="30" name="Text 24"/>
          <p:cNvSpPr/>
          <p:nvPr/>
        </p:nvSpPr>
        <p:spPr>
          <a:xfrm>
            <a:off x="7503676" y="6571893"/>
            <a:ext cx="148233" cy="185380"/>
          </a:xfrm>
          <a:prstGeom prst="rect">
            <a:avLst/>
          </a:prstGeom>
          <a:noFill/>
          <a:ln/>
        </p:spPr>
        <p:txBody>
          <a:bodyPr wrap="none" lIns="0" tIns="0" rIns="0" bIns="0" rtlCol="0" anchor="t"/>
          <a:lstStyle/>
          <a:p>
            <a:pPr marL="0" indent="0" algn="l">
              <a:lnSpc>
                <a:spcPts val="1850"/>
              </a:lnSpc>
              <a:buNone/>
            </a:pPr>
            <a:r>
              <a:rPr lang="en-US" sz="1150" dirty="0">
                <a:solidFill>
                  <a:srgbClr val="2C2926"/>
                </a:solidFill>
                <a:latin typeface="Bricolage Grotesque Light" pitchFamily="34" charset="0"/>
                <a:ea typeface="Bricolage Grotesque Light" pitchFamily="34" charset="-122"/>
                <a:cs typeface="Bricolage Grotesque Light" pitchFamily="34" charset="-120"/>
              </a:rPr>
              <a:t>05</a:t>
            </a:r>
            <a:endParaRPr lang="en-US" sz="1150" dirty="0"/>
          </a:p>
        </p:txBody>
      </p:sp>
      <p:pic>
        <p:nvPicPr>
          <p:cNvPr id="31" name="Image 4" descr="preencoded.png"/>
          <p:cNvPicPr>
            <a:picLocks noChangeAspect="1"/>
          </p:cNvPicPr>
          <p:nvPr/>
        </p:nvPicPr>
        <p:blipFill>
          <a:blip r:embed="rId3"/>
          <a:stretch>
            <a:fillRect/>
          </a:stretch>
        </p:blipFill>
        <p:spPr>
          <a:xfrm>
            <a:off x="7503676" y="6749415"/>
            <a:ext cx="6541175" cy="15240"/>
          </a:xfrm>
          <a:prstGeom prst="rect">
            <a:avLst/>
          </a:prstGeom>
        </p:spPr>
      </p:pic>
      <p:sp>
        <p:nvSpPr>
          <p:cNvPr id="32" name="Text 25"/>
          <p:cNvSpPr/>
          <p:nvPr/>
        </p:nvSpPr>
        <p:spPr>
          <a:xfrm>
            <a:off x="7503676" y="6913245"/>
            <a:ext cx="1853803" cy="231696"/>
          </a:xfrm>
          <a:prstGeom prst="rect">
            <a:avLst/>
          </a:prstGeom>
          <a:noFill/>
          <a:ln/>
        </p:spPr>
        <p:txBody>
          <a:bodyPr wrap="none" lIns="0" tIns="0" rIns="0" bIns="0" rtlCol="0" anchor="t"/>
          <a:lstStyle/>
          <a:p>
            <a:pPr marL="0" indent="0" algn="l">
              <a:lnSpc>
                <a:spcPts val="1800"/>
              </a:lnSpc>
              <a:buNone/>
            </a:pPr>
            <a:r>
              <a:rPr lang="en-US" sz="1450" dirty="0">
                <a:solidFill>
                  <a:srgbClr val="2C2926"/>
                </a:solidFill>
                <a:latin typeface="Bricolage Grotesque Semi Bold" pitchFamily="34" charset="0"/>
                <a:ea typeface="Bricolage Grotesque Semi Bold" pitchFamily="34" charset="-122"/>
                <a:cs typeface="Bricolage Grotesque Semi Bold" pitchFamily="34" charset="-120"/>
              </a:rPr>
              <a:t>Alert &amp; Log</a:t>
            </a:r>
            <a:endParaRPr lang="en-US" sz="1450" dirty="0"/>
          </a:p>
        </p:txBody>
      </p:sp>
      <p:sp>
        <p:nvSpPr>
          <p:cNvPr id="33" name="Text 26"/>
          <p:cNvSpPr/>
          <p:nvPr/>
        </p:nvSpPr>
        <p:spPr>
          <a:xfrm>
            <a:off x="7503676" y="7293173"/>
            <a:ext cx="6541175" cy="237292"/>
          </a:xfrm>
          <a:prstGeom prst="rect">
            <a:avLst/>
          </a:prstGeom>
          <a:noFill/>
          <a:ln/>
        </p:spPr>
        <p:txBody>
          <a:bodyPr wrap="none" lIns="0" tIns="0" rIns="0" bIns="0" rtlCol="0" anchor="t"/>
          <a:lstStyle/>
          <a:p>
            <a:pPr marL="0" indent="0" algn="l">
              <a:lnSpc>
                <a:spcPts val="1850"/>
              </a:lnSpc>
              <a:buNone/>
            </a:pPr>
            <a:r>
              <a:rPr lang="en-US" sz="1150" dirty="0">
                <a:solidFill>
                  <a:srgbClr val="2C2926"/>
                </a:solidFill>
                <a:latin typeface="Inter" pitchFamily="34" charset="0"/>
                <a:ea typeface="Inter" pitchFamily="34" charset="-122"/>
                <a:cs typeface="Inter" pitchFamily="34" charset="-120"/>
              </a:rPr>
              <a:t>Lưu snapshot, gửi cảnh báo, ghi log vào database</a:t>
            </a:r>
            <a:endParaRPr lang="en-US" sz="11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BB0AE6-54F0-DB7C-B129-77D53C0FD14C}"/>
              </a:ext>
            </a:extLst>
          </p:cNvPr>
          <p:cNvSpPr>
            <a:spLocks noChangeArrowheads="1"/>
          </p:cNvSpPr>
          <p:nvPr/>
        </p:nvSpPr>
        <p:spPr bwMode="auto">
          <a:xfrm>
            <a:off x="478971" y="393926"/>
            <a:ext cx="9470572" cy="5616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Công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nhân</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bên</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trong</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nhà</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máy</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sản</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xuất</a:t>
            </a:r>
            <a:endPar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hlinkClick r:id="rId2"/>
              </a:rPr>
              <a:t>Công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hlinkClick r:id="rId2"/>
              </a:rPr>
              <a:t>nhân</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hlinkClick r:id="rId2"/>
              </a:rPr>
              <a:t>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hlinkClick r:id="rId2"/>
              </a:rPr>
              <a:t>đang</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hlinkClick r:id="rId2"/>
              </a:rPr>
              <a:t>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hlinkClick r:id="rId2"/>
              </a:rPr>
              <a:t>làm</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hlinkClick r:id="rId2"/>
              </a:rPr>
              <a:t>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hlinkClick r:id="rId2"/>
              </a:rPr>
              <a:t>việc</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hlinkClick r:id="rId2"/>
              </a:rPr>
              <a:t>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hlinkClick r:id="rId2"/>
              </a:rPr>
              <a:t>trong</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hlinkClick r:id="rId2"/>
              </a:rPr>
              <a:t>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hlinkClick r:id="rId2"/>
              </a:rPr>
              <a:t>nhà</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hlinkClick r:id="rId2"/>
              </a:rPr>
              <a:t>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hlinkClick r:id="rId2"/>
              </a:rPr>
              <a:t>máy</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hlinkClick r:id="rId2"/>
              </a:rPr>
              <a:t>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hlinkClick r:id="rId2"/>
              </a:rPr>
              <a:t>VinFast</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hlinkClick r:id="rId2"/>
              </a:rPr>
              <a:t>, Hải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hlinkClick r:id="rId2"/>
              </a:rPr>
              <a:t>Phòng</a:t>
            </a:r>
            <a:endPar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19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900" dirty="0">
              <a:latin typeface="Calibri" panose="020F0502020204030204" pitchFamily="34" charset="0"/>
              <a:cs typeface="Calibri" panose="020F0502020204030204" pitchFamily="34" charset="0"/>
            </a:endParaRPr>
          </a:p>
          <a:p>
            <a:pPr lvl="0" eaLnBrk="0" fontAlgn="base" hangingPunct="0">
              <a:spcBef>
                <a:spcPct val="0"/>
              </a:spcBef>
              <a:spcAft>
                <a:spcPct val="0"/>
              </a:spcAft>
            </a:pP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hlinkClick r:id="rId3"/>
              </a:rPr>
              <a:t>https://www.youtube.com/watch?v=9N3TswtCOE4</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Công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nhân</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làm</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việc</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không</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đ</a:t>
            </a:r>
            <a:r>
              <a:rPr kumimoji="0" lang="vi-VN"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ộ</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mũ</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bảo</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1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hộ</a:t>
            </a:r>
            <a:endPar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lvl="0" eaLnBrk="0" fontAlgn="base" hangingPunct="0">
              <a:spcBef>
                <a:spcPct val="0"/>
              </a:spcBef>
              <a:spcAft>
                <a:spcPct val="0"/>
              </a:spcAft>
            </a:pP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hlinkClick r:id="rId4"/>
              </a:rPr>
              <a:t>https://www.youtube.com/shorts/UVW_nPZtfIM</a:t>
            </a: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lvl="0" eaLnBrk="0" fontAlgn="base" hangingPunct="0">
              <a:spcBef>
                <a:spcPct val="0"/>
              </a:spcBef>
              <a:spcAft>
                <a:spcPct val="0"/>
              </a:spcAft>
            </a:pPr>
            <a:endParaRPr lang="en-US" altLang="en-US" sz="1100" dirty="0">
              <a:latin typeface="Calibri" panose="020F0502020204030204" pitchFamily="34" charset="0"/>
              <a:cs typeface="Calibri" panose="020F0502020204030204" pitchFamily="34" charset="0"/>
            </a:endParaRPr>
          </a:p>
          <a:p>
            <a:pPr lvl="0" eaLnBrk="0" fontAlgn="base" hangingPunct="0">
              <a:spcBef>
                <a:spcPct val="0"/>
              </a:spcBef>
              <a:spcAft>
                <a:spcPct val="0"/>
              </a:spcAft>
            </a:pPr>
            <a:endPar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hlinkClick r:id="rId5"/>
              </a:rPr>
              <a:t>Factory worker working in Malaysia #shorts  #malaysia</a:t>
            </a:r>
            <a:endPar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hlinkClick r:id="rId6"/>
              </a:rPr>
              <a:t>A portal to hell at an aluminum plant that swallowed up the entire shop in a matter of seconds.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85378D37-FE5F-7CC4-4EC3-A5D6AAD6D2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971" y="936172"/>
            <a:ext cx="5901871" cy="33083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A63A0C8-FFF3-6159-AD4F-72D9ECC2E8C7}"/>
              </a:ext>
            </a:extLst>
          </p:cNvPr>
          <p:cNvPicPr>
            <a:picLocks noChangeAspect="1"/>
          </p:cNvPicPr>
          <p:nvPr/>
        </p:nvPicPr>
        <p:blipFill>
          <a:blip r:embed="rId8"/>
          <a:stretch>
            <a:fillRect/>
          </a:stretch>
        </p:blipFill>
        <p:spPr>
          <a:xfrm>
            <a:off x="6775035" y="936171"/>
            <a:ext cx="6349016" cy="3308373"/>
          </a:xfrm>
          <a:prstGeom prst="rect">
            <a:avLst/>
          </a:prstGeom>
        </p:spPr>
      </p:pic>
      <p:pic>
        <p:nvPicPr>
          <p:cNvPr id="6" name="Picture 5">
            <a:extLst>
              <a:ext uri="{FF2B5EF4-FFF2-40B4-BE49-F238E27FC236}">
                <a16:creationId xmlns:a16="http://schemas.microsoft.com/office/drawing/2014/main" id="{F3718A43-BB6D-2A2E-7255-3714AF537AF1}"/>
              </a:ext>
            </a:extLst>
          </p:cNvPr>
          <p:cNvPicPr>
            <a:picLocks noChangeAspect="1"/>
          </p:cNvPicPr>
          <p:nvPr/>
        </p:nvPicPr>
        <p:blipFill>
          <a:blip r:embed="rId9"/>
          <a:stretch>
            <a:fillRect/>
          </a:stretch>
        </p:blipFill>
        <p:spPr>
          <a:xfrm>
            <a:off x="9135130" y="3507139"/>
            <a:ext cx="3718882" cy="4328535"/>
          </a:xfrm>
          <a:prstGeom prst="rect">
            <a:avLst/>
          </a:prstGeom>
        </p:spPr>
      </p:pic>
    </p:spTree>
    <p:extLst>
      <p:ext uri="{BB962C8B-B14F-4D97-AF65-F5344CB8AC3E}">
        <p14:creationId xmlns:p14="http://schemas.microsoft.com/office/powerpoint/2010/main" val="1685100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910AC0-FAFC-C108-F678-4F7BC4C04046}"/>
              </a:ext>
            </a:extLst>
          </p:cNvPr>
          <p:cNvSpPr txBox="1"/>
          <p:nvPr/>
        </p:nvSpPr>
        <p:spPr>
          <a:xfrm>
            <a:off x="327991" y="329148"/>
            <a:ext cx="10684566" cy="5355312"/>
          </a:xfrm>
          <a:prstGeom prst="rect">
            <a:avLst/>
          </a:prstGeom>
          <a:noFill/>
        </p:spPr>
        <p:txBody>
          <a:bodyPr wrap="square" rtlCol="0">
            <a:spAutoFit/>
          </a:bodyPr>
          <a:lstStyle/>
          <a:p>
            <a:r>
              <a:rPr lang="en-US" b="1" dirty="0" err="1"/>
              <a:t>Tìm</a:t>
            </a:r>
            <a:r>
              <a:rPr lang="en-US" b="1" dirty="0"/>
              <a:t> model:</a:t>
            </a:r>
          </a:p>
          <a:p>
            <a:r>
              <a:rPr lang="en-US" dirty="0">
                <a:hlinkClick r:id="rId2"/>
              </a:rPr>
              <a:t>https://universe.roboflow.com/search?q=hard+hat+detection+model%3Ayolov8</a:t>
            </a:r>
            <a:r>
              <a:rPr lang="en-US" dirty="0"/>
              <a:t> </a:t>
            </a:r>
          </a:p>
          <a:p>
            <a:endParaRPr lang="en-US" dirty="0"/>
          </a:p>
          <a:p>
            <a:r>
              <a:rPr lang="en-US" b="1" dirty="0"/>
              <a:t>Download data set </a:t>
            </a:r>
            <a:r>
              <a:rPr lang="en-US" b="1" dirty="0" err="1"/>
              <a:t>từ</a:t>
            </a:r>
            <a:r>
              <a:rPr lang="en-US" b="1" dirty="0"/>
              <a:t> </a:t>
            </a:r>
            <a:r>
              <a:rPr lang="en-US" b="1" dirty="0" err="1"/>
              <a:t>roboflow</a:t>
            </a:r>
            <a:endParaRPr lang="en-US" b="1" dirty="0"/>
          </a:p>
          <a:p>
            <a:r>
              <a:rPr lang="en-US" dirty="0">
                <a:hlinkClick r:id="rId3"/>
              </a:rPr>
              <a:t>https://universe.roboflow.com/testcasque/ppe-detection-qlq3d/dataset/1</a:t>
            </a:r>
            <a:r>
              <a:rPr lang="en-US" dirty="0"/>
              <a:t> </a:t>
            </a:r>
          </a:p>
          <a:p>
            <a:endParaRPr lang="en-US" dirty="0"/>
          </a:p>
          <a:p>
            <a:endParaRPr lang="en-US" dirty="0"/>
          </a:p>
          <a:p>
            <a:r>
              <a:rPr lang="en-US" b="1" dirty="0" err="1"/>
              <a:t>Sử</a:t>
            </a:r>
            <a:r>
              <a:rPr lang="en-US" b="1" dirty="0"/>
              <a:t> </a:t>
            </a:r>
            <a:r>
              <a:rPr lang="en-US" b="1" dirty="0" err="1"/>
              <a:t>dụng</a:t>
            </a:r>
            <a:r>
              <a:rPr lang="en-US" b="1" dirty="0"/>
              <a:t> </a:t>
            </a:r>
            <a:r>
              <a:rPr lang="en-US" b="1" dirty="0" err="1"/>
              <a:t>Colab</a:t>
            </a:r>
            <a:r>
              <a:rPr lang="en-US" b="1" dirty="0"/>
              <a:t> </a:t>
            </a:r>
            <a:r>
              <a:rPr lang="en-US" b="1" dirty="0" err="1"/>
              <a:t>để</a:t>
            </a:r>
            <a:r>
              <a:rPr lang="en-US" b="1" dirty="0"/>
              <a:t> upload data </a:t>
            </a:r>
            <a:r>
              <a:rPr lang="en-US" b="1" dirty="0" err="1"/>
              <a:t>và</a:t>
            </a:r>
            <a:r>
              <a:rPr lang="en-US" b="1" dirty="0"/>
              <a:t> train</a:t>
            </a:r>
          </a:p>
          <a:p>
            <a:pPr>
              <a:buNone/>
            </a:pPr>
            <a:r>
              <a:rPr lang="en-US" b="1" dirty="0" err="1"/>
              <a:t>Tự</a:t>
            </a:r>
            <a:r>
              <a:rPr lang="en-US" b="1" dirty="0"/>
              <a:t> </a:t>
            </a:r>
            <a:r>
              <a:rPr lang="en-US" b="1" dirty="0" err="1"/>
              <a:t>tạo</a:t>
            </a:r>
            <a:r>
              <a:rPr lang="en-US" b="1" dirty="0"/>
              <a:t> </a:t>
            </a:r>
            <a:r>
              <a:rPr lang="en-US" b="1" dirty="0" err="1"/>
              <a:t>ra</a:t>
            </a:r>
            <a:r>
              <a:rPr lang="en-US" b="1" dirty="0"/>
              <a:t> file best.pt </a:t>
            </a:r>
            <a:r>
              <a:rPr lang="en-US" b="1" dirty="0" err="1"/>
              <a:t>của</a:t>
            </a:r>
            <a:r>
              <a:rPr lang="en-US" b="1" dirty="0"/>
              <a:t> </a:t>
            </a:r>
            <a:r>
              <a:rPr lang="en-US" b="1" dirty="0" err="1"/>
              <a:t>riêng</a:t>
            </a:r>
            <a:r>
              <a:rPr lang="en-US" b="1" dirty="0"/>
              <a:t> </a:t>
            </a:r>
            <a:r>
              <a:rPr lang="en-US" b="1" dirty="0" err="1"/>
              <a:t>mình</a:t>
            </a:r>
            <a:r>
              <a:rPr lang="en-US" b="1" dirty="0"/>
              <a:t>. </a:t>
            </a:r>
            <a:r>
              <a:rPr lang="en-US" b="1" dirty="0" err="1"/>
              <a:t>Chỉ</a:t>
            </a:r>
            <a:r>
              <a:rPr lang="en-US" b="1" dirty="0"/>
              <a:t> </a:t>
            </a:r>
            <a:r>
              <a:rPr lang="en-US" b="1" dirty="0" err="1"/>
              <a:t>mất</a:t>
            </a:r>
            <a:r>
              <a:rPr lang="en-US" b="1" dirty="0"/>
              <a:t> </a:t>
            </a:r>
            <a:r>
              <a:rPr lang="en-US" b="1" dirty="0" err="1"/>
              <a:t>khoảng</a:t>
            </a:r>
            <a:r>
              <a:rPr lang="en-US" b="1" dirty="0"/>
              <a:t> 15-30 </a:t>
            </a:r>
            <a:r>
              <a:rPr lang="en-US" b="1" dirty="0" err="1"/>
              <a:t>phút</a:t>
            </a:r>
            <a:r>
              <a:rPr lang="en-US" b="1" dirty="0"/>
              <a:t> training </a:t>
            </a:r>
            <a:r>
              <a:rPr lang="en-US" b="1" dirty="0" err="1"/>
              <a:t>nhờ</a:t>
            </a:r>
            <a:r>
              <a:rPr lang="en-US" b="1" dirty="0"/>
              <a:t> GPU </a:t>
            </a:r>
            <a:r>
              <a:rPr lang="en-US" b="1" dirty="0" err="1"/>
              <a:t>miễn</a:t>
            </a:r>
            <a:r>
              <a:rPr lang="en-US" b="1" dirty="0"/>
              <a:t> </a:t>
            </a:r>
            <a:r>
              <a:rPr lang="en-US" b="1" dirty="0" err="1"/>
              <a:t>phí</a:t>
            </a:r>
            <a:r>
              <a:rPr lang="en-US" b="1" dirty="0"/>
              <a:t> </a:t>
            </a:r>
            <a:r>
              <a:rPr lang="en-US" b="1" dirty="0" err="1"/>
              <a:t>của</a:t>
            </a:r>
            <a:r>
              <a:rPr lang="en-US" b="1" dirty="0"/>
              <a:t> Google.</a:t>
            </a:r>
          </a:p>
          <a:p>
            <a:pPr>
              <a:buNone/>
            </a:pPr>
            <a:r>
              <a:rPr lang="vi-VN" b="1" dirty="0"/>
              <a:t>Bước 1: Chuẩn bị môi trường</a:t>
            </a:r>
          </a:p>
          <a:p>
            <a:pPr>
              <a:buFont typeface="+mj-lt"/>
              <a:buAutoNum type="arabicPeriod"/>
            </a:pPr>
            <a:r>
              <a:rPr lang="vi-VN" dirty="0"/>
              <a:t>Truy cập: </a:t>
            </a:r>
            <a:r>
              <a:rPr lang="vi-VN" dirty="0">
                <a:hlinkClick r:id="rId4"/>
              </a:rPr>
              <a:t>https://colab.research.google.com/</a:t>
            </a:r>
            <a:endParaRPr lang="vi-VN" dirty="0"/>
          </a:p>
          <a:p>
            <a:pPr>
              <a:buFont typeface="+mj-lt"/>
              <a:buAutoNum type="arabicPeriod"/>
            </a:pPr>
            <a:r>
              <a:rPr lang="vi-VN" dirty="0"/>
              <a:t>Tạo </a:t>
            </a:r>
            <a:r>
              <a:rPr lang="vi-VN" b="1" dirty="0"/>
              <a:t>New Notebook</a:t>
            </a:r>
            <a:r>
              <a:rPr lang="vi-VN" dirty="0"/>
              <a:t>.</a:t>
            </a:r>
          </a:p>
          <a:p>
            <a:pPr>
              <a:buFont typeface="+mj-lt"/>
              <a:buAutoNum type="arabicPeriod"/>
            </a:pPr>
            <a:r>
              <a:rPr lang="vi-VN" dirty="0"/>
              <a:t>Trên menu, chọn </a:t>
            </a:r>
            <a:r>
              <a:rPr lang="vi-VN" b="1" dirty="0"/>
              <a:t>Runtime</a:t>
            </a:r>
            <a:r>
              <a:rPr lang="vi-VN" dirty="0"/>
              <a:t> -&gt; </a:t>
            </a:r>
            <a:r>
              <a:rPr lang="vi-VN" b="1" dirty="0"/>
              <a:t>Change runtime type</a:t>
            </a:r>
            <a:r>
              <a:rPr lang="vi-VN" dirty="0"/>
              <a:t> -&gt; Chọn </a:t>
            </a:r>
            <a:r>
              <a:rPr lang="vi-VN" b="1" dirty="0"/>
              <a:t>T4 GPU</a:t>
            </a:r>
            <a:r>
              <a:rPr lang="vi-VN" dirty="0"/>
              <a:t> (để train cho nhanh).</a:t>
            </a:r>
          </a:p>
          <a:p>
            <a:endParaRPr lang="en-US" dirty="0"/>
          </a:p>
          <a:p>
            <a:endParaRPr lang="en-US" dirty="0"/>
          </a:p>
          <a:p>
            <a:r>
              <a:rPr lang="en-US" b="1" dirty="0"/>
              <a:t>Download Model </a:t>
            </a:r>
            <a:r>
              <a:rPr lang="en-US" b="1" dirty="0" err="1"/>
              <a:t>đã</a:t>
            </a:r>
            <a:r>
              <a:rPr lang="en-US" b="1" dirty="0"/>
              <a:t> train </a:t>
            </a:r>
            <a:r>
              <a:rPr lang="en-US" b="1" dirty="0" err="1"/>
              <a:t>về</a:t>
            </a:r>
            <a:r>
              <a:rPr lang="en-US" b="1" dirty="0"/>
              <a:t> </a:t>
            </a:r>
            <a:r>
              <a:rPr lang="en-US" b="1" dirty="0" err="1"/>
              <a:t>máy</a:t>
            </a:r>
            <a:endParaRPr lang="en-US" b="1" dirty="0"/>
          </a:p>
          <a:p>
            <a:endParaRPr lang="en-US" dirty="0"/>
          </a:p>
          <a:p>
            <a:r>
              <a:rPr lang="en-US" b="1" dirty="0" err="1"/>
              <a:t>Viết</a:t>
            </a:r>
            <a:r>
              <a:rPr lang="en-US" b="1" dirty="0"/>
              <a:t> </a:t>
            </a:r>
            <a:r>
              <a:rPr lang="en-US" b="1" dirty="0" err="1"/>
              <a:t>chương</a:t>
            </a:r>
            <a:r>
              <a:rPr lang="en-US" b="1" dirty="0"/>
              <a:t> </a:t>
            </a:r>
            <a:r>
              <a:rPr lang="en-US" b="1" dirty="0" err="1"/>
              <a:t>trình</a:t>
            </a:r>
            <a:r>
              <a:rPr lang="en-US" b="1" dirty="0"/>
              <a:t> </a:t>
            </a:r>
            <a:r>
              <a:rPr lang="en-US" b="1" dirty="0" err="1"/>
              <a:t>kiểm</a:t>
            </a:r>
            <a:r>
              <a:rPr lang="en-US" b="1" dirty="0"/>
              <a:t> </a:t>
            </a:r>
            <a:r>
              <a:rPr lang="en-US" b="1" dirty="0" err="1"/>
              <a:t>tra</a:t>
            </a:r>
            <a:r>
              <a:rPr lang="en-US" b="1" dirty="0"/>
              <a:t> </a:t>
            </a:r>
            <a:r>
              <a:rPr lang="en-US" b="1" dirty="0" err="1"/>
              <a:t>ảnh</a:t>
            </a:r>
            <a:endParaRPr lang="en-US" b="1" dirty="0"/>
          </a:p>
          <a:p>
            <a:endParaRPr lang="en-US" dirty="0"/>
          </a:p>
        </p:txBody>
      </p:sp>
    </p:spTree>
    <p:extLst>
      <p:ext uri="{BB962C8B-B14F-4D97-AF65-F5344CB8AC3E}">
        <p14:creationId xmlns:p14="http://schemas.microsoft.com/office/powerpoint/2010/main" val="3248677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23C069-BB30-06CC-489E-F2DF5D5CB013}"/>
              </a:ext>
            </a:extLst>
          </p:cNvPr>
          <p:cNvSpPr txBox="1"/>
          <p:nvPr/>
        </p:nvSpPr>
        <p:spPr>
          <a:xfrm>
            <a:off x="397565" y="-15182790"/>
            <a:ext cx="10575235" cy="32501205"/>
          </a:xfrm>
          <a:prstGeom prst="rect">
            <a:avLst/>
          </a:prstGeom>
          <a:noFill/>
        </p:spPr>
        <p:txBody>
          <a:bodyPr wrap="square">
            <a:spAutoFit/>
          </a:bodyPr>
          <a:lstStyle/>
          <a:p>
            <a:r>
              <a:rPr lang="en-US" dirty="0"/>
              <a:t># ==============================================================================</a:t>
            </a:r>
          </a:p>
          <a:p>
            <a:r>
              <a:rPr lang="en-US" dirty="0"/>
              <a:t># PHẦN 1: CÀI ĐẶT MÔI TRƯỜNG &amp; THƯ VIỆN</a:t>
            </a:r>
          </a:p>
          <a:p>
            <a:r>
              <a:rPr lang="en-US" dirty="0"/>
              <a:t># ==============================================================================</a:t>
            </a:r>
          </a:p>
          <a:p>
            <a:r>
              <a:rPr lang="en-US" dirty="0"/>
              <a:t>import </a:t>
            </a:r>
            <a:r>
              <a:rPr lang="en-US" dirty="0" err="1"/>
              <a:t>os</a:t>
            </a:r>
            <a:endParaRPr lang="en-US" dirty="0"/>
          </a:p>
          <a:p>
            <a:r>
              <a:rPr lang="en-US" dirty="0"/>
              <a:t>import </a:t>
            </a:r>
            <a:r>
              <a:rPr lang="en-US" dirty="0" err="1"/>
              <a:t>zipfile</a:t>
            </a:r>
            <a:endParaRPr lang="en-US" dirty="0"/>
          </a:p>
          <a:p>
            <a:r>
              <a:rPr lang="en-US" dirty="0"/>
              <a:t>import </a:t>
            </a:r>
            <a:r>
              <a:rPr lang="en-US" dirty="0" err="1"/>
              <a:t>yaml</a:t>
            </a:r>
            <a:endParaRPr lang="en-US" dirty="0"/>
          </a:p>
          <a:p>
            <a:r>
              <a:rPr lang="en-US" dirty="0"/>
              <a:t>import </a:t>
            </a:r>
            <a:r>
              <a:rPr lang="en-US" dirty="0" err="1"/>
              <a:t>shutil</a:t>
            </a:r>
            <a:endParaRPr lang="en-US" dirty="0"/>
          </a:p>
          <a:p>
            <a:endParaRPr lang="en-US" dirty="0"/>
          </a:p>
          <a:p>
            <a:r>
              <a:rPr lang="en-US" dirty="0"/>
              <a:t># Cài </a:t>
            </a:r>
            <a:r>
              <a:rPr lang="en-US" dirty="0" err="1"/>
              <a:t>đặt</a:t>
            </a:r>
            <a:r>
              <a:rPr lang="en-US" dirty="0"/>
              <a:t> </a:t>
            </a:r>
            <a:r>
              <a:rPr lang="en-US" dirty="0" err="1"/>
              <a:t>thư</a:t>
            </a:r>
            <a:r>
              <a:rPr lang="en-US" dirty="0"/>
              <a:t> </a:t>
            </a:r>
            <a:r>
              <a:rPr lang="en-US" dirty="0" err="1"/>
              <a:t>viện</a:t>
            </a:r>
            <a:r>
              <a:rPr lang="en-US" dirty="0"/>
              <a:t> YOLO (</a:t>
            </a:r>
            <a:r>
              <a:rPr lang="en-US" dirty="0" err="1"/>
              <a:t>nếu</a:t>
            </a:r>
            <a:r>
              <a:rPr lang="en-US" dirty="0"/>
              <a:t> </a:t>
            </a:r>
            <a:r>
              <a:rPr lang="en-US" dirty="0" err="1"/>
              <a:t>chưa</a:t>
            </a:r>
            <a:r>
              <a:rPr lang="en-US" dirty="0"/>
              <a:t> </a:t>
            </a:r>
            <a:r>
              <a:rPr lang="en-US" dirty="0" err="1"/>
              <a:t>có</a:t>
            </a:r>
            <a:r>
              <a:rPr lang="en-US" dirty="0"/>
              <a:t>)</a:t>
            </a:r>
          </a:p>
          <a:p>
            <a:r>
              <a:rPr lang="en-US" dirty="0"/>
              <a:t>try:</a:t>
            </a:r>
          </a:p>
          <a:p>
            <a:r>
              <a:rPr lang="en-US" dirty="0"/>
              <a:t>    import </a:t>
            </a:r>
            <a:r>
              <a:rPr lang="en-US" dirty="0" err="1"/>
              <a:t>ultralytics</a:t>
            </a:r>
            <a:endParaRPr lang="en-US" dirty="0"/>
          </a:p>
          <a:p>
            <a:r>
              <a:rPr lang="en-US" dirty="0"/>
              <a:t>    print("✅ Thư </a:t>
            </a:r>
            <a:r>
              <a:rPr lang="en-US" dirty="0" err="1"/>
              <a:t>viện</a:t>
            </a:r>
            <a:r>
              <a:rPr lang="en-US" dirty="0"/>
              <a:t> </a:t>
            </a:r>
            <a:r>
              <a:rPr lang="en-US" dirty="0" err="1"/>
              <a:t>Ultralytics</a:t>
            </a:r>
            <a:r>
              <a:rPr lang="en-US" dirty="0"/>
              <a:t> </a:t>
            </a:r>
            <a:r>
              <a:rPr lang="en-US" dirty="0" err="1"/>
              <a:t>đã</a:t>
            </a:r>
            <a:r>
              <a:rPr lang="en-US" dirty="0"/>
              <a:t> </a:t>
            </a:r>
            <a:r>
              <a:rPr lang="en-US" dirty="0" err="1"/>
              <a:t>được</a:t>
            </a:r>
            <a:r>
              <a:rPr lang="en-US" dirty="0"/>
              <a:t> </a:t>
            </a:r>
            <a:r>
              <a:rPr lang="en-US" dirty="0" err="1"/>
              <a:t>cài</a:t>
            </a:r>
            <a:r>
              <a:rPr lang="en-US" dirty="0"/>
              <a:t> </a:t>
            </a:r>
            <a:r>
              <a:rPr lang="en-US" dirty="0" err="1"/>
              <a:t>đặt</a:t>
            </a:r>
            <a:r>
              <a:rPr lang="en-US" dirty="0"/>
              <a:t>.")</a:t>
            </a:r>
          </a:p>
          <a:p>
            <a:r>
              <a:rPr lang="en-US" dirty="0"/>
              <a:t>except </a:t>
            </a:r>
            <a:r>
              <a:rPr lang="en-US" dirty="0" err="1"/>
              <a:t>ImportError</a:t>
            </a:r>
            <a:r>
              <a:rPr lang="en-US" dirty="0"/>
              <a:t>:</a:t>
            </a:r>
          </a:p>
          <a:p>
            <a:r>
              <a:rPr lang="en-US" dirty="0"/>
              <a:t>    print("⏳ </a:t>
            </a:r>
            <a:r>
              <a:rPr lang="en-US" dirty="0" err="1"/>
              <a:t>Đang</a:t>
            </a:r>
            <a:r>
              <a:rPr lang="en-US" dirty="0"/>
              <a:t> </a:t>
            </a:r>
            <a:r>
              <a:rPr lang="en-US" dirty="0" err="1"/>
              <a:t>cài</a:t>
            </a:r>
            <a:r>
              <a:rPr lang="en-US" dirty="0"/>
              <a:t> </a:t>
            </a:r>
            <a:r>
              <a:rPr lang="en-US" dirty="0" err="1"/>
              <a:t>đặt</a:t>
            </a:r>
            <a:r>
              <a:rPr lang="en-US" dirty="0"/>
              <a:t> </a:t>
            </a:r>
            <a:r>
              <a:rPr lang="en-US" dirty="0" err="1"/>
              <a:t>Ultralytics</a:t>
            </a:r>
            <a:r>
              <a:rPr lang="en-US" dirty="0"/>
              <a:t>...")</a:t>
            </a:r>
          </a:p>
          <a:p>
            <a:r>
              <a:rPr lang="en-US" dirty="0"/>
              <a:t>    </a:t>
            </a:r>
            <a:r>
              <a:rPr lang="en-US" dirty="0" err="1"/>
              <a:t>os.system</a:t>
            </a:r>
            <a:r>
              <a:rPr lang="en-US" dirty="0"/>
              <a:t>('pip install </a:t>
            </a:r>
            <a:r>
              <a:rPr lang="en-US" dirty="0" err="1"/>
              <a:t>ultralytics</a:t>
            </a:r>
            <a:r>
              <a:rPr lang="en-US" dirty="0"/>
              <a:t>')</a:t>
            </a:r>
          </a:p>
          <a:p>
            <a:r>
              <a:rPr lang="en-US" dirty="0"/>
              <a:t>    import </a:t>
            </a:r>
            <a:r>
              <a:rPr lang="en-US" dirty="0" err="1"/>
              <a:t>ultralytics</a:t>
            </a:r>
            <a:endParaRPr lang="en-US" dirty="0"/>
          </a:p>
          <a:p>
            <a:r>
              <a:rPr lang="en-US" dirty="0"/>
              <a:t>    print("✅ Cài </a:t>
            </a:r>
            <a:r>
              <a:rPr lang="en-US" dirty="0" err="1"/>
              <a:t>đặt</a:t>
            </a:r>
            <a:r>
              <a:rPr lang="en-US" dirty="0"/>
              <a:t> </a:t>
            </a:r>
            <a:r>
              <a:rPr lang="en-US" dirty="0" err="1"/>
              <a:t>xong</a:t>
            </a:r>
            <a:r>
              <a:rPr lang="en-US" dirty="0"/>
              <a:t>!")</a:t>
            </a:r>
          </a:p>
          <a:p>
            <a:endParaRPr lang="en-US" dirty="0"/>
          </a:p>
          <a:p>
            <a:r>
              <a:rPr lang="en-US" dirty="0"/>
              <a:t>from </a:t>
            </a:r>
            <a:r>
              <a:rPr lang="en-US" dirty="0" err="1"/>
              <a:t>ultralytics</a:t>
            </a:r>
            <a:r>
              <a:rPr lang="en-US" dirty="0"/>
              <a:t> import YOLO</a:t>
            </a:r>
          </a:p>
          <a:p>
            <a:r>
              <a:rPr lang="en-US" dirty="0"/>
              <a:t>from </a:t>
            </a:r>
            <a:r>
              <a:rPr lang="en-US" dirty="0" err="1"/>
              <a:t>google.colab</a:t>
            </a:r>
            <a:r>
              <a:rPr lang="en-US" dirty="0"/>
              <a:t> import files</a:t>
            </a:r>
          </a:p>
          <a:p>
            <a:endParaRPr lang="en-US" dirty="0"/>
          </a:p>
          <a:p>
            <a:r>
              <a:rPr lang="en-US" dirty="0"/>
              <a:t># ==============================================================================</a:t>
            </a:r>
          </a:p>
          <a:p>
            <a:r>
              <a:rPr lang="en-US" dirty="0"/>
              <a:t># PHẦN 2: UPLOAD FILE TỪ MÁY TÍNH (Ổ C:) LÊN COLAB</a:t>
            </a:r>
          </a:p>
          <a:p>
            <a:r>
              <a:rPr lang="en-US" dirty="0"/>
              <a:t># ==============================================================================</a:t>
            </a:r>
          </a:p>
          <a:p>
            <a:r>
              <a:rPr lang="en-US" dirty="0"/>
              <a:t>print("\n&gt;&gt;&gt; BƯỚC NÀY CẦN BẠN THAO TÁC:")</a:t>
            </a:r>
          </a:p>
          <a:p>
            <a:r>
              <a:rPr lang="en-US" dirty="0"/>
              <a:t>print("👉 </a:t>
            </a:r>
            <a:r>
              <a:rPr lang="en-US" dirty="0" err="1"/>
              <a:t>Hãy</a:t>
            </a:r>
            <a:r>
              <a:rPr lang="en-US" dirty="0"/>
              <a:t> </a:t>
            </a:r>
            <a:r>
              <a:rPr lang="en-US" dirty="0" err="1"/>
              <a:t>bấm</a:t>
            </a:r>
            <a:r>
              <a:rPr lang="en-US" dirty="0"/>
              <a:t> </a:t>
            </a:r>
            <a:r>
              <a:rPr lang="en-US" dirty="0" err="1"/>
              <a:t>nút</a:t>
            </a:r>
            <a:r>
              <a:rPr lang="en-US" dirty="0"/>
              <a:t> 'Choose Files' </a:t>
            </a:r>
            <a:r>
              <a:rPr lang="en-US" dirty="0" err="1"/>
              <a:t>bên</a:t>
            </a:r>
            <a:r>
              <a:rPr lang="en-US" dirty="0"/>
              <a:t> </a:t>
            </a:r>
            <a:r>
              <a:rPr lang="en-US" dirty="0" err="1"/>
              <a:t>dưới</a:t>
            </a:r>
            <a:r>
              <a:rPr lang="en-US" dirty="0"/>
              <a:t> </a:t>
            </a:r>
            <a:r>
              <a:rPr lang="en-US" dirty="0" err="1"/>
              <a:t>và</a:t>
            </a:r>
            <a:r>
              <a:rPr lang="en-US" dirty="0"/>
              <a:t> </a:t>
            </a:r>
            <a:r>
              <a:rPr lang="en-US" dirty="0" err="1"/>
              <a:t>chọn</a:t>
            </a:r>
            <a:r>
              <a:rPr lang="en-US" dirty="0"/>
              <a:t> file 'data_ppe.zip' </a:t>
            </a:r>
            <a:r>
              <a:rPr lang="en-US" dirty="0" err="1"/>
              <a:t>từ</a:t>
            </a:r>
            <a:r>
              <a:rPr lang="en-US" dirty="0"/>
              <a:t> </a:t>
            </a:r>
            <a:r>
              <a:rPr lang="en-US" dirty="0" err="1"/>
              <a:t>máy</a:t>
            </a:r>
            <a:r>
              <a:rPr lang="en-US" dirty="0"/>
              <a:t> </a:t>
            </a:r>
            <a:r>
              <a:rPr lang="en-US" dirty="0" err="1"/>
              <a:t>của</a:t>
            </a:r>
            <a:r>
              <a:rPr lang="en-US" dirty="0"/>
              <a:t> </a:t>
            </a:r>
            <a:r>
              <a:rPr lang="en-US" dirty="0" err="1"/>
              <a:t>bạn</a:t>
            </a:r>
            <a:r>
              <a:rPr lang="en-US" dirty="0"/>
              <a:t>.")</a:t>
            </a:r>
          </a:p>
          <a:p>
            <a:endParaRPr lang="en-US" dirty="0"/>
          </a:p>
          <a:p>
            <a:r>
              <a:rPr lang="en-US" dirty="0"/>
              <a:t># </a:t>
            </a:r>
            <a:r>
              <a:rPr lang="en-US" dirty="0" err="1"/>
              <a:t>Lệnh</a:t>
            </a:r>
            <a:r>
              <a:rPr lang="en-US" dirty="0"/>
              <a:t> </a:t>
            </a:r>
            <a:r>
              <a:rPr lang="en-US" dirty="0" err="1"/>
              <a:t>này</a:t>
            </a:r>
            <a:r>
              <a:rPr lang="en-US" dirty="0"/>
              <a:t> </a:t>
            </a:r>
            <a:r>
              <a:rPr lang="en-US" dirty="0" err="1"/>
              <a:t>sẽ</a:t>
            </a:r>
            <a:r>
              <a:rPr lang="en-US" dirty="0"/>
              <a:t> </a:t>
            </a:r>
            <a:r>
              <a:rPr lang="en-US" dirty="0" err="1"/>
              <a:t>mở</a:t>
            </a:r>
            <a:r>
              <a:rPr lang="en-US" dirty="0"/>
              <a:t> </a:t>
            </a:r>
            <a:r>
              <a:rPr lang="en-US" dirty="0" err="1"/>
              <a:t>cửa</a:t>
            </a:r>
            <a:r>
              <a:rPr lang="en-US" dirty="0"/>
              <a:t> </a:t>
            </a:r>
            <a:r>
              <a:rPr lang="en-US" dirty="0" err="1"/>
              <a:t>sổ</a:t>
            </a:r>
            <a:r>
              <a:rPr lang="en-US" dirty="0"/>
              <a:t> </a:t>
            </a:r>
            <a:r>
              <a:rPr lang="en-US" dirty="0" err="1"/>
              <a:t>chọn</a:t>
            </a:r>
            <a:r>
              <a:rPr lang="en-US" dirty="0"/>
              <a:t> file</a:t>
            </a:r>
          </a:p>
          <a:p>
            <a:r>
              <a:rPr lang="en-US" dirty="0"/>
              <a:t>uploaded = </a:t>
            </a:r>
            <a:r>
              <a:rPr lang="en-US" dirty="0" err="1"/>
              <a:t>files.upload</a:t>
            </a:r>
            <a:r>
              <a:rPr lang="en-US" dirty="0"/>
              <a:t>()</a:t>
            </a:r>
          </a:p>
          <a:p>
            <a:endParaRPr lang="en-US" dirty="0"/>
          </a:p>
          <a:p>
            <a:r>
              <a:rPr lang="en-US" dirty="0"/>
              <a:t># </a:t>
            </a:r>
            <a:r>
              <a:rPr lang="en-US" dirty="0" err="1"/>
              <a:t>Lấy</a:t>
            </a:r>
            <a:r>
              <a:rPr lang="en-US" dirty="0"/>
              <a:t> </a:t>
            </a:r>
            <a:r>
              <a:rPr lang="en-US" dirty="0" err="1"/>
              <a:t>tên</a:t>
            </a:r>
            <a:r>
              <a:rPr lang="en-US" dirty="0"/>
              <a:t> file </a:t>
            </a:r>
            <a:r>
              <a:rPr lang="en-US" dirty="0" err="1"/>
              <a:t>vừa</a:t>
            </a:r>
            <a:r>
              <a:rPr lang="en-US" dirty="0"/>
              <a:t> upload (</a:t>
            </a:r>
            <a:r>
              <a:rPr lang="en-US" dirty="0" err="1"/>
              <a:t>đề</a:t>
            </a:r>
            <a:r>
              <a:rPr lang="en-US" dirty="0"/>
              <a:t> </a:t>
            </a:r>
            <a:r>
              <a:rPr lang="en-US" dirty="0" err="1"/>
              <a:t>phòng</a:t>
            </a:r>
            <a:r>
              <a:rPr lang="en-US" dirty="0"/>
              <a:t> </a:t>
            </a:r>
            <a:r>
              <a:rPr lang="en-US" dirty="0" err="1"/>
              <a:t>bạn</a:t>
            </a:r>
            <a:r>
              <a:rPr lang="en-US" dirty="0"/>
              <a:t> </a:t>
            </a:r>
            <a:r>
              <a:rPr lang="en-US" dirty="0" err="1"/>
              <a:t>chưa</a:t>
            </a:r>
            <a:r>
              <a:rPr lang="en-US" dirty="0"/>
              <a:t> </a:t>
            </a:r>
            <a:r>
              <a:rPr lang="en-US" dirty="0" err="1"/>
              <a:t>đổi</a:t>
            </a:r>
            <a:r>
              <a:rPr lang="en-US" dirty="0"/>
              <a:t> </a:t>
            </a:r>
            <a:r>
              <a:rPr lang="en-US" dirty="0" err="1"/>
              <a:t>tên</a:t>
            </a:r>
            <a:r>
              <a:rPr lang="en-US" dirty="0"/>
              <a:t>)</a:t>
            </a:r>
          </a:p>
          <a:p>
            <a:r>
              <a:rPr lang="en-US" dirty="0"/>
              <a:t>if </a:t>
            </a:r>
            <a:r>
              <a:rPr lang="en-US" dirty="0" err="1"/>
              <a:t>len</a:t>
            </a:r>
            <a:r>
              <a:rPr lang="en-US" dirty="0"/>
              <a:t>(uploaded) == 0:</a:t>
            </a:r>
          </a:p>
          <a:p>
            <a:r>
              <a:rPr lang="en-US" dirty="0"/>
              <a:t>    print("❌ </a:t>
            </a:r>
            <a:r>
              <a:rPr lang="en-US" dirty="0" err="1"/>
              <a:t>Bạn</a:t>
            </a:r>
            <a:r>
              <a:rPr lang="en-US" dirty="0"/>
              <a:t> </a:t>
            </a:r>
            <a:r>
              <a:rPr lang="en-US" dirty="0" err="1"/>
              <a:t>chưa</a:t>
            </a:r>
            <a:r>
              <a:rPr lang="en-US" dirty="0"/>
              <a:t> upload file </a:t>
            </a:r>
            <a:r>
              <a:rPr lang="en-US" dirty="0" err="1"/>
              <a:t>nào</a:t>
            </a:r>
            <a:r>
              <a:rPr lang="en-US" dirty="0"/>
              <a:t> </a:t>
            </a:r>
            <a:r>
              <a:rPr lang="en-US" dirty="0" err="1"/>
              <a:t>cả</a:t>
            </a:r>
            <a:r>
              <a:rPr lang="en-US" dirty="0"/>
              <a:t>. </a:t>
            </a:r>
            <a:r>
              <a:rPr lang="en-US" dirty="0" err="1"/>
              <a:t>Hãy</a:t>
            </a:r>
            <a:r>
              <a:rPr lang="en-US" dirty="0"/>
              <a:t> </a:t>
            </a:r>
            <a:r>
              <a:rPr lang="en-US" dirty="0" err="1"/>
              <a:t>chạy</a:t>
            </a:r>
            <a:r>
              <a:rPr lang="en-US" dirty="0"/>
              <a:t> </a:t>
            </a:r>
            <a:r>
              <a:rPr lang="en-US" dirty="0" err="1"/>
              <a:t>lại</a:t>
            </a:r>
            <a:r>
              <a:rPr lang="en-US" dirty="0"/>
              <a:t>!")</a:t>
            </a:r>
          </a:p>
          <a:p>
            <a:r>
              <a:rPr lang="en-US" dirty="0"/>
              <a:t>    exit()</a:t>
            </a:r>
          </a:p>
          <a:p>
            <a:endParaRPr lang="en-US" dirty="0"/>
          </a:p>
          <a:p>
            <a:r>
              <a:rPr lang="en-US" dirty="0" err="1"/>
              <a:t>zip_filename</a:t>
            </a:r>
            <a:r>
              <a:rPr lang="en-US" dirty="0"/>
              <a:t> = list(</a:t>
            </a:r>
            <a:r>
              <a:rPr lang="en-US" dirty="0" err="1"/>
              <a:t>uploaded.keys</a:t>
            </a:r>
            <a:r>
              <a:rPr lang="en-US" dirty="0"/>
              <a:t>())[0]</a:t>
            </a:r>
          </a:p>
          <a:p>
            <a:r>
              <a:rPr lang="en-US" dirty="0"/>
              <a:t>print(f"✅ </a:t>
            </a:r>
            <a:r>
              <a:rPr lang="en-US" dirty="0" err="1"/>
              <a:t>Đã</a:t>
            </a:r>
            <a:r>
              <a:rPr lang="en-US" dirty="0"/>
              <a:t> </a:t>
            </a:r>
            <a:r>
              <a:rPr lang="en-US" dirty="0" err="1"/>
              <a:t>nhận</a:t>
            </a:r>
            <a:r>
              <a:rPr lang="en-US" dirty="0"/>
              <a:t> file: {</a:t>
            </a:r>
            <a:r>
              <a:rPr lang="en-US" dirty="0" err="1"/>
              <a:t>zip_filename</a:t>
            </a:r>
            <a:r>
              <a:rPr lang="en-US" dirty="0"/>
              <a:t>}")</a:t>
            </a:r>
          </a:p>
          <a:p>
            <a:endParaRPr lang="en-US" dirty="0"/>
          </a:p>
          <a:p>
            <a:r>
              <a:rPr lang="en-US" dirty="0"/>
              <a:t># ==============================================================================</a:t>
            </a:r>
          </a:p>
          <a:p>
            <a:r>
              <a:rPr lang="en-US" dirty="0"/>
              <a:t># PHẦN 3: GIẢI NÉN FILE ZIP</a:t>
            </a:r>
          </a:p>
          <a:p>
            <a:r>
              <a:rPr lang="en-US" dirty="0"/>
              <a:t># ==============================================================================</a:t>
            </a:r>
          </a:p>
          <a:p>
            <a:r>
              <a:rPr lang="en-US" dirty="0" err="1"/>
              <a:t>extract_path</a:t>
            </a:r>
            <a:r>
              <a:rPr lang="en-US" dirty="0"/>
              <a:t> = "/content/</a:t>
            </a:r>
            <a:r>
              <a:rPr lang="en-US" dirty="0" err="1"/>
              <a:t>dataset_ppe</a:t>
            </a:r>
            <a:r>
              <a:rPr lang="en-US" dirty="0"/>
              <a:t>"</a:t>
            </a:r>
          </a:p>
          <a:p>
            <a:endParaRPr lang="en-US" dirty="0"/>
          </a:p>
          <a:p>
            <a:r>
              <a:rPr lang="en-US" dirty="0"/>
              <a:t># </a:t>
            </a:r>
            <a:r>
              <a:rPr lang="en-US" dirty="0" err="1"/>
              <a:t>Xóa</a:t>
            </a:r>
            <a:r>
              <a:rPr lang="en-US" dirty="0"/>
              <a:t> folder </a:t>
            </a:r>
            <a:r>
              <a:rPr lang="en-US" dirty="0" err="1"/>
              <a:t>cũ</a:t>
            </a:r>
            <a:r>
              <a:rPr lang="en-US" dirty="0"/>
              <a:t> </a:t>
            </a:r>
            <a:r>
              <a:rPr lang="en-US" dirty="0" err="1"/>
              <a:t>nếu</a:t>
            </a:r>
            <a:r>
              <a:rPr lang="en-US" dirty="0"/>
              <a:t> </a:t>
            </a:r>
            <a:r>
              <a:rPr lang="en-US" dirty="0" err="1"/>
              <a:t>có</a:t>
            </a:r>
            <a:r>
              <a:rPr lang="en-US" dirty="0"/>
              <a:t> </a:t>
            </a:r>
            <a:r>
              <a:rPr lang="en-US" dirty="0" err="1"/>
              <a:t>để</a:t>
            </a:r>
            <a:r>
              <a:rPr lang="en-US" dirty="0"/>
              <a:t> </a:t>
            </a:r>
            <a:r>
              <a:rPr lang="en-US" dirty="0" err="1"/>
              <a:t>tránh</a:t>
            </a:r>
            <a:r>
              <a:rPr lang="en-US" dirty="0"/>
              <a:t> </a:t>
            </a:r>
            <a:r>
              <a:rPr lang="en-US" dirty="0" err="1"/>
              <a:t>lẫn</a:t>
            </a:r>
            <a:r>
              <a:rPr lang="en-US" dirty="0"/>
              <a:t> </a:t>
            </a:r>
            <a:r>
              <a:rPr lang="en-US" dirty="0" err="1"/>
              <a:t>lộn</a:t>
            </a:r>
            <a:endParaRPr lang="en-US" dirty="0"/>
          </a:p>
          <a:p>
            <a:r>
              <a:rPr lang="en-US" dirty="0"/>
              <a:t>if </a:t>
            </a:r>
            <a:r>
              <a:rPr lang="en-US" dirty="0" err="1"/>
              <a:t>os.path.exists</a:t>
            </a:r>
            <a:r>
              <a:rPr lang="en-US" dirty="0"/>
              <a:t>(</a:t>
            </a:r>
            <a:r>
              <a:rPr lang="en-US" dirty="0" err="1"/>
              <a:t>extract_path</a:t>
            </a:r>
            <a:r>
              <a:rPr lang="en-US" dirty="0"/>
              <a:t>):</a:t>
            </a:r>
          </a:p>
          <a:p>
            <a:r>
              <a:rPr lang="en-US" dirty="0"/>
              <a:t>    </a:t>
            </a:r>
            <a:r>
              <a:rPr lang="en-US" dirty="0" err="1"/>
              <a:t>shutil.rmtree</a:t>
            </a:r>
            <a:r>
              <a:rPr lang="en-US" dirty="0"/>
              <a:t>(</a:t>
            </a:r>
            <a:r>
              <a:rPr lang="en-US" dirty="0" err="1"/>
              <a:t>extract_path</a:t>
            </a:r>
            <a:r>
              <a:rPr lang="en-US" dirty="0"/>
              <a:t>)</a:t>
            </a:r>
          </a:p>
          <a:p>
            <a:r>
              <a:rPr lang="en-US" dirty="0" err="1"/>
              <a:t>os.makedirs</a:t>
            </a:r>
            <a:r>
              <a:rPr lang="en-US" dirty="0"/>
              <a:t>(</a:t>
            </a:r>
            <a:r>
              <a:rPr lang="en-US" dirty="0" err="1"/>
              <a:t>extract_path</a:t>
            </a:r>
            <a:r>
              <a:rPr lang="en-US" dirty="0"/>
              <a:t>)</a:t>
            </a:r>
          </a:p>
          <a:p>
            <a:endParaRPr lang="en-US" dirty="0"/>
          </a:p>
          <a:p>
            <a:r>
              <a:rPr lang="en-US" dirty="0"/>
              <a:t>print(f"\n⏳ </a:t>
            </a:r>
            <a:r>
              <a:rPr lang="en-US" dirty="0" err="1"/>
              <a:t>Đang</a:t>
            </a:r>
            <a:r>
              <a:rPr lang="en-US" dirty="0"/>
              <a:t> </a:t>
            </a:r>
            <a:r>
              <a:rPr lang="en-US" dirty="0" err="1"/>
              <a:t>giải</a:t>
            </a:r>
            <a:r>
              <a:rPr lang="en-US" dirty="0"/>
              <a:t> </a:t>
            </a:r>
            <a:r>
              <a:rPr lang="en-US" dirty="0" err="1"/>
              <a:t>nén</a:t>
            </a:r>
            <a:r>
              <a:rPr lang="en-US" dirty="0"/>
              <a:t> {</a:t>
            </a:r>
            <a:r>
              <a:rPr lang="en-US" dirty="0" err="1"/>
              <a:t>zip_filename</a:t>
            </a:r>
            <a:r>
              <a:rPr lang="en-US" dirty="0"/>
              <a:t>}...")</a:t>
            </a:r>
          </a:p>
          <a:p>
            <a:r>
              <a:rPr lang="en-US" dirty="0"/>
              <a:t>try:</a:t>
            </a:r>
          </a:p>
          <a:p>
            <a:r>
              <a:rPr lang="en-US" dirty="0"/>
              <a:t>    with </a:t>
            </a:r>
            <a:r>
              <a:rPr lang="en-US" dirty="0" err="1"/>
              <a:t>zipfile.ZipFile</a:t>
            </a:r>
            <a:r>
              <a:rPr lang="en-US" dirty="0"/>
              <a:t>(</a:t>
            </a:r>
            <a:r>
              <a:rPr lang="en-US" dirty="0" err="1"/>
              <a:t>zip_filename</a:t>
            </a:r>
            <a:r>
              <a:rPr lang="en-US" dirty="0"/>
              <a:t>, 'r') as </a:t>
            </a:r>
            <a:r>
              <a:rPr lang="en-US" dirty="0" err="1"/>
              <a:t>zip_ref</a:t>
            </a:r>
            <a:r>
              <a:rPr lang="en-US" dirty="0"/>
              <a:t>:</a:t>
            </a:r>
          </a:p>
          <a:p>
            <a:r>
              <a:rPr lang="en-US" dirty="0"/>
              <a:t>        </a:t>
            </a:r>
            <a:r>
              <a:rPr lang="en-US" dirty="0" err="1"/>
              <a:t>zip_ref.extractall</a:t>
            </a:r>
            <a:r>
              <a:rPr lang="en-US" dirty="0"/>
              <a:t>(</a:t>
            </a:r>
            <a:r>
              <a:rPr lang="en-US" dirty="0" err="1"/>
              <a:t>extract_path</a:t>
            </a:r>
            <a:r>
              <a:rPr lang="en-US" dirty="0"/>
              <a:t>)</a:t>
            </a:r>
          </a:p>
          <a:p>
            <a:r>
              <a:rPr lang="en-US" dirty="0"/>
              <a:t>    print("✅ </a:t>
            </a:r>
            <a:r>
              <a:rPr lang="en-US" dirty="0" err="1"/>
              <a:t>Giải</a:t>
            </a:r>
            <a:r>
              <a:rPr lang="en-US" dirty="0"/>
              <a:t> </a:t>
            </a:r>
            <a:r>
              <a:rPr lang="en-US" dirty="0" err="1"/>
              <a:t>nén</a:t>
            </a:r>
            <a:r>
              <a:rPr lang="en-US" dirty="0"/>
              <a:t> </a:t>
            </a:r>
            <a:r>
              <a:rPr lang="en-US" dirty="0" err="1"/>
              <a:t>thành</a:t>
            </a:r>
            <a:r>
              <a:rPr lang="en-US" dirty="0"/>
              <a:t> </a:t>
            </a:r>
            <a:r>
              <a:rPr lang="en-US" dirty="0" err="1"/>
              <a:t>công</a:t>
            </a:r>
            <a:r>
              <a:rPr lang="en-US" dirty="0"/>
              <a:t>!")</a:t>
            </a:r>
          </a:p>
          <a:p>
            <a:r>
              <a:rPr lang="en-US" dirty="0"/>
              <a:t>except </a:t>
            </a:r>
            <a:r>
              <a:rPr lang="en-US" dirty="0" err="1"/>
              <a:t>zipfile.BadZipFile</a:t>
            </a:r>
            <a:r>
              <a:rPr lang="en-US" dirty="0"/>
              <a:t>:</a:t>
            </a:r>
          </a:p>
          <a:p>
            <a:r>
              <a:rPr lang="en-US" dirty="0"/>
              <a:t>    print("❌ LỖI: File </a:t>
            </a:r>
            <a:r>
              <a:rPr lang="en-US" dirty="0" err="1"/>
              <a:t>bạn</a:t>
            </a:r>
            <a:r>
              <a:rPr lang="en-US" dirty="0"/>
              <a:t> </a:t>
            </a:r>
            <a:r>
              <a:rPr lang="en-US" dirty="0" err="1"/>
              <a:t>gửi</a:t>
            </a:r>
            <a:r>
              <a:rPr lang="en-US" dirty="0"/>
              <a:t> </a:t>
            </a:r>
            <a:r>
              <a:rPr lang="en-US" dirty="0" err="1"/>
              <a:t>không</a:t>
            </a:r>
            <a:r>
              <a:rPr lang="en-US" dirty="0"/>
              <a:t> </a:t>
            </a:r>
            <a:r>
              <a:rPr lang="en-US" dirty="0" err="1"/>
              <a:t>phải</a:t>
            </a:r>
            <a:r>
              <a:rPr lang="en-US" dirty="0"/>
              <a:t> file zip </a:t>
            </a:r>
            <a:r>
              <a:rPr lang="en-US" dirty="0" err="1"/>
              <a:t>hợp</a:t>
            </a:r>
            <a:r>
              <a:rPr lang="en-US" dirty="0"/>
              <a:t> </a:t>
            </a:r>
            <a:r>
              <a:rPr lang="en-US" dirty="0" err="1"/>
              <a:t>lệ</a:t>
            </a:r>
            <a:r>
              <a:rPr lang="en-US" dirty="0"/>
              <a:t> (</a:t>
            </a:r>
            <a:r>
              <a:rPr lang="en-US" dirty="0" err="1"/>
              <a:t>hoặc</a:t>
            </a:r>
            <a:r>
              <a:rPr lang="en-US" dirty="0"/>
              <a:t> </a:t>
            </a:r>
            <a:r>
              <a:rPr lang="en-US" dirty="0" err="1"/>
              <a:t>bị</a:t>
            </a:r>
            <a:r>
              <a:rPr lang="en-US" dirty="0"/>
              <a:t> </a:t>
            </a:r>
            <a:r>
              <a:rPr lang="en-US" dirty="0" err="1"/>
              <a:t>lỗi</a:t>
            </a:r>
            <a:r>
              <a:rPr lang="en-US" dirty="0"/>
              <a:t>).")</a:t>
            </a:r>
          </a:p>
          <a:p>
            <a:r>
              <a:rPr lang="en-US" dirty="0"/>
              <a:t>    exit()</a:t>
            </a:r>
          </a:p>
          <a:p>
            <a:endParaRPr lang="en-US" dirty="0"/>
          </a:p>
          <a:p>
            <a:r>
              <a:rPr lang="en-US" dirty="0"/>
              <a:t># ==============================================================================</a:t>
            </a:r>
          </a:p>
          <a:p>
            <a:r>
              <a:rPr lang="en-US" dirty="0"/>
              <a:t># PHẦN 4: TỰ ĐỘNG TÌM VÀ SỬA FILE DATA.YAML</a:t>
            </a:r>
          </a:p>
          <a:p>
            <a:r>
              <a:rPr lang="en-US" dirty="0"/>
              <a:t># ==============================================================================</a:t>
            </a:r>
          </a:p>
          <a:p>
            <a:r>
              <a:rPr lang="en-US" dirty="0"/>
              <a:t>print("\n&gt;&gt;&gt; </a:t>
            </a:r>
            <a:r>
              <a:rPr lang="en-US" dirty="0" err="1"/>
              <a:t>Đang</a:t>
            </a:r>
            <a:r>
              <a:rPr lang="en-US" dirty="0"/>
              <a:t> </a:t>
            </a:r>
            <a:r>
              <a:rPr lang="en-US" dirty="0" err="1"/>
              <a:t>cấu</a:t>
            </a:r>
            <a:r>
              <a:rPr lang="en-US" dirty="0"/>
              <a:t> </a:t>
            </a:r>
            <a:r>
              <a:rPr lang="en-US" dirty="0" err="1"/>
              <a:t>hình</a:t>
            </a:r>
            <a:r>
              <a:rPr lang="en-US" dirty="0"/>
              <a:t> </a:t>
            </a:r>
            <a:r>
              <a:rPr lang="en-US" dirty="0" err="1"/>
              <a:t>đường</a:t>
            </a:r>
            <a:r>
              <a:rPr lang="en-US" dirty="0"/>
              <a:t> </a:t>
            </a:r>
            <a:r>
              <a:rPr lang="en-US" dirty="0" err="1"/>
              <a:t>dẫn</a:t>
            </a:r>
            <a:r>
              <a:rPr lang="en-US" dirty="0"/>
              <a:t>...")</a:t>
            </a:r>
          </a:p>
          <a:p>
            <a:endParaRPr lang="en-US" dirty="0"/>
          </a:p>
          <a:p>
            <a:r>
              <a:rPr lang="en-US" dirty="0"/>
              <a:t># </a:t>
            </a:r>
            <a:r>
              <a:rPr lang="en-US" dirty="0" err="1"/>
              <a:t>Tìm</a:t>
            </a:r>
            <a:r>
              <a:rPr lang="en-US" dirty="0"/>
              <a:t> file </a:t>
            </a:r>
            <a:r>
              <a:rPr lang="en-US" dirty="0" err="1"/>
              <a:t>data.yaml</a:t>
            </a:r>
            <a:r>
              <a:rPr lang="en-US" dirty="0"/>
              <a:t> </a:t>
            </a:r>
            <a:r>
              <a:rPr lang="en-US" dirty="0" err="1"/>
              <a:t>trong</a:t>
            </a:r>
            <a:r>
              <a:rPr lang="en-US" dirty="0"/>
              <a:t> </a:t>
            </a:r>
            <a:r>
              <a:rPr lang="en-US" dirty="0" err="1"/>
              <a:t>thư</a:t>
            </a:r>
            <a:r>
              <a:rPr lang="en-US" dirty="0"/>
              <a:t> </a:t>
            </a:r>
            <a:r>
              <a:rPr lang="en-US" dirty="0" err="1"/>
              <a:t>mục</a:t>
            </a:r>
            <a:r>
              <a:rPr lang="en-US" dirty="0"/>
              <a:t> </a:t>
            </a:r>
            <a:r>
              <a:rPr lang="en-US" dirty="0" err="1"/>
              <a:t>vừa</a:t>
            </a:r>
            <a:r>
              <a:rPr lang="en-US" dirty="0"/>
              <a:t> </a:t>
            </a:r>
            <a:r>
              <a:rPr lang="en-US" dirty="0" err="1"/>
              <a:t>giải</a:t>
            </a:r>
            <a:r>
              <a:rPr lang="en-US" dirty="0"/>
              <a:t> </a:t>
            </a:r>
            <a:r>
              <a:rPr lang="en-US" dirty="0" err="1"/>
              <a:t>nén</a:t>
            </a:r>
            <a:endParaRPr lang="en-US" dirty="0"/>
          </a:p>
          <a:p>
            <a:r>
              <a:rPr lang="en-US" dirty="0" err="1"/>
              <a:t>found_yaml</a:t>
            </a:r>
            <a:r>
              <a:rPr lang="en-US" dirty="0"/>
              <a:t> = None</a:t>
            </a:r>
          </a:p>
          <a:p>
            <a:r>
              <a:rPr lang="en-US" dirty="0"/>
              <a:t>for root, </a:t>
            </a:r>
            <a:r>
              <a:rPr lang="en-US" dirty="0" err="1"/>
              <a:t>dirs</a:t>
            </a:r>
            <a:r>
              <a:rPr lang="en-US" dirty="0"/>
              <a:t>, </a:t>
            </a:r>
            <a:r>
              <a:rPr lang="en-US" dirty="0" err="1"/>
              <a:t>files_in_dir</a:t>
            </a:r>
            <a:r>
              <a:rPr lang="en-US" dirty="0"/>
              <a:t> in </a:t>
            </a:r>
            <a:r>
              <a:rPr lang="en-US" dirty="0" err="1"/>
              <a:t>os.walk</a:t>
            </a:r>
            <a:r>
              <a:rPr lang="en-US" dirty="0"/>
              <a:t>(</a:t>
            </a:r>
            <a:r>
              <a:rPr lang="en-US" dirty="0" err="1"/>
              <a:t>extract_path</a:t>
            </a:r>
            <a:r>
              <a:rPr lang="en-US" dirty="0"/>
              <a:t>):</a:t>
            </a:r>
          </a:p>
          <a:p>
            <a:r>
              <a:rPr lang="en-US" dirty="0"/>
              <a:t>    if "</a:t>
            </a:r>
            <a:r>
              <a:rPr lang="en-US" dirty="0" err="1"/>
              <a:t>data.yaml</a:t>
            </a:r>
            <a:r>
              <a:rPr lang="en-US" dirty="0"/>
              <a:t>" in </a:t>
            </a:r>
            <a:r>
              <a:rPr lang="en-US" dirty="0" err="1"/>
              <a:t>files_in_dir</a:t>
            </a:r>
            <a:r>
              <a:rPr lang="en-US" dirty="0"/>
              <a:t>:</a:t>
            </a:r>
          </a:p>
          <a:p>
            <a:r>
              <a:rPr lang="en-US" dirty="0"/>
              <a:t>        </a:t>
            </a:r>
            <a:r>
              <a:rPr lang="en-US" dirty="0" err="1"/>
              <a:t>found_yaml</a:t>
            </a:r>
            <a:r>
              <a:rPr lang="en-US" dirty="0"/>
              <a:t> = </a:t>
            </a:r>
            <a:r>
              <a:rPr lang="en-US" dirty="0" err="1"/>
              <a:t>os.path.join</a:t>
            </a:r>
            <a:r>
              <a:rPr lang="en-US" dirty="0"/>
              <a:t>(root, "</a:t>
            </a:r>
            <a:r>
              <a:rPr lang="en-US" dirty="0" err="1"/>
              <a:t>data.yaml</a:t>
            </a:r>
            <a:r>
              <a:rPr lang="en-US" dirty="0"/>
              <a:t>")</a:t>
            </a:r>
          </a:p>
          <a:p>
            <a:r>
              <a:rPr lang="en-US" dirty="0"/>
              <a:t>        break</a:t>
            </a:r>
          </a:p>
          <a:p>
            <a:endParaRPr lang="en-US" dirty="0"/>
          </a:p>
          <a:p>
            <a:r>
              <a:rPr lang="en-US" dirty="0"/>
              <a:t>if not </a:t>
            </a:r>
            <a:r>
              <a:rPr lang="en-US" dirty="0" err="1"/>
              <a:t>found_yaml</a:t>
            </a:r>
            <a:r>
              <a:rPr lang="en-US" dirty="0"/>
              <a:t>:</a:t>
            </a:r>
          </a:p>
          <a:p>
            <a:r>
              <a:rPr lang="en-US" dirty="0"/>
              <a:t>    print("❌ LỖI: </a:t>
            </a:r>
            <a:r>
              <a:rPr lang="en-US" dirty="0" err="1"/>
              <a:t>Không</a:t>
            </a:r>
            <a:r>
              <a:rPr lang="en-US" dirty="0"/>
              <a:t> </a:t>
            </a:r>
            <a:r>
              <a:rPr lang="en-US" dirty="0" err="1"/>
              <a:t>tìm</a:t>
            </a:r>
            <a:r>
              <a:rPr lang="en-US" dirty="0"/>
              <a:t> </a:t>
            </a:r>
            <a:r>
              <a:rPr lang="en-US" dirty="0" err="1"/>
              <a:t>thấy</a:t>
            </a:r>
            <a:r>
              <a:rPr lang="en-US" dirty="0"/>
              <a:t> file </a:t>
            </a:r>
            <a:r>
              <a:rPr lang="en-US" dirty="0" err="1"/>
              <a:t>data.yaml</a:t>
            </a:r>
            <a:r>
              <a:rPr lang="en-US" dirty="0"/>
              <a:t> </a:t>
            </a:r>
            <a:r>
              <a:rPr lang="en-US" dirty="0" err="1"/>
              <a:t>trong</a:t>
            </a:r>
            <a:r>
              <a:rPr lang="en-US" dirty="0"/>
              <a:t> file zip.")</a:t>
            </a:r>
          </a:p>
          <a:p>
            <a:r>
              <a:rPr lang="en-US" dirty="0"/>
              <a:t>    exit()</a:t>
            </a:r>
          </a:p>
          <a:p>
            <a:endParaRPr lang="en-US" dirty="0"/>
          </a:p>
          <a:p>
            <a:r>
              <a:rPr lang="en-US" dirty="0"/>
              <a:t># </a:t>
            </a:r>
            <a:r>
              <a:rPr lang="en-US" dirty="0" err="1"/>
              <a:t>Sửa</a:t>
            </a:r>
            <a:r>
              <a:rPr lang="en-US" dirty="0"/>
              <a:t> </a:t>
            </a:r>
            <a:r>
              <a:rPr lang="en-US" dirty="0" err="1"/>
              <a:t>đường</a:t>
            </a:r>
            <a:r>
              <a:rPr lang="en-US" dirty="0"/>
              <a:t> </a:t>
            </a:r>
            <a:r>
              <a:rPr lang="en-US" dirty="0" err="1"/>
              <a:t>dẫn</a:t>
            </a:r>
            <a:r>
              <a:rPr lang="en-US" dirty="0"/>
              <a:t> </a:t>
            </a:r>
            <a:r>
              <a:rPr lang="en-US" dirty="0" err="1"/>
              <a:t>trong</a:t>
            </a:r>
            <a:r>
              <a:rPr lang="en-US" dirty="0"/>
              <a:t> file </a:t>
            </a:r>
            <a:r>
              <a:rPr lang="en-US" dirty="0" err="1"/>
              <a:t>yaml</a:t>
            </a:r>
            <a:r>
              <a:rPr lang="en-US" dirty="0"/>
              <a:t> </a:t>
            </a:r>
            <a:r>
              <a:rPr lang="en-US" dirty="0" err="1"/>
              <a:t>để</a:t>
            </a:r>
            <a:r>
              <a:rPr lang="en-US" dirty="0"/>
              <a:t> </a:t>
            </a:r>
            <a:r>
              <a:rPr lang="en-US" dirty="0" err="1"/>
              <a:t>khớp</a:t>
            </a:r>
            <a:r>
              <a:rPr lang="en-US" dirty="0"/>
              <a:t> </a:t>
            </a:r>
            <a:r>
              <a:rPr lang="en-US" dirty="0" err="1"/>
              <a:t>với</a:t>
            </a:r>
            <a:r>
              <a:rPr lang="en-US" dirty="0"/>
              <a:t> </a:t>
            </a:r>
            <a:r>
              <a:rPr lang="en-US" dirty="0" err="1"/>
              <a:t>Colab</a:t>
            </a:r>
            <a:endParaRPr lang="en-US" dirty="0"/>
          </a:p>
          <a:p>
            <a:r>
              <a:rPr lang="en-US" dirty="0" err="1"/>
              <a:t>dataset_root</a:t>
            </a:r>
            <a:r>
              <a:rPr lang="en-US" dirty="0"/>
              <a:t> = </a:t>
            </a:r>
            <a:r>
              <a:rPr lang="en-US" dirty="0" err="1"/>
              <a:t>os.path.dirname</a:t>
            </a:r>
            <a:r>
              <a:rPr lang="en-US" dirty="0"/>
              <a:t>(</a:t>
            </a:r>
            <a:r>
              <a:rPr lang="en-US" dirty="0" err="1"/>
              <a:t>found_yaml</a:t>
            </a:r>
            <a:r>
              <a:rPr lang="en-US" dirty="0"/>
              <a:t>) # Thư </a:t>
            </a:r>
            <a:r>
              <a:rPr lang="en-US" dirty="0" err="1"/>
              <a:t>mục</a:t>
            </a:r>
            <a:r>
              <a:rPr lang="en-US" dirty="0"/>
              <a:t> </a:t>
            </a:r>
            <a:r>
              <a:rPr lang="en-US" dirty="0" err="1"/>
              <a:t>chứa</a:t>
            </a:r>
            <a:r>
              <a:rPr lang="en-US" dirty="0"/>
              <a:t> file </a:t>
            </a:r>
            <a:r>
              <a:rPr lang="en-US" dirty="0" err="1"/>
              <a:t>yaml</a:t>
            </a:r>
            <a:endParaRPr lang="en-US" dirty="0"/>
          </a:p>
          <a:p>
            <a:endParaRPr lang="en-US" dirty="0"/>
          </a:p>
          <a:p>
            <a:r>
              <a:rPr lang="en-US" dirty="0"/>
              <a:t>with open(</a:t>
            </a:r>
            <a:r>
              <a:rPr lang="en-US" dirty="0" err="1"/>
              <a:t>found_yaml</a:t>
            </a:r>
            <a:r>
              <a:rPr lang="en-US" dirty="0"/>
              <a:t>, 'r') as f:</a:t>
            </a:r>
          </a:p>
          <a:p>
            <a:r>
              <a:rPr lang="en-US" dirty="0"/>
              <a:t>    config = </a:t>
            </a:r>
            <a:r>
              <a:rPr lang="en-US" dirty="0" err="1"/>
              <a:t>yaml.safe_load</a:t>
            </a:r>
            <a:r>
              <a:rPr lang="en-US" dirty="0"/>
              <a:t>(f)</a:t>
            </a:r>
          </a:p>
          <a:p>
            <a:endParaRPr lang="en-US" dirty="0"/>
          </a:p>
          <a:p>
            <a:r>
              <a:rPr lang="en-US" dirty="0"/>
              <a:t># </a:t>
            </a:r>
            <a:r>
              <a:rPr lang="en-US" dirty="0" err="1"/>
              <a:t>Cập</a:t>
            </a:r>
            <a:r>
              <a:rPr lang="en-US" dirty="0"/>
              <a:t> </a:t>
            </a:r>
            <a:r>
              <a:rPr lang="en-US" dirty="0" err="1"/>
              <a:t>nhật</a:t>
            </a:r>
            <a:r>
              <a:rPr lang="en-US" dirty="0"/>
              <a:t> </a:t>
            </a:r>
            <a:r>
              <a:rPr lang="en-US" dirty="0" err="1"/>
              <a:t>đường</a:t>
            </a:r>
            <a:r>
              <a:rPr lang="en-US" dirty="0"/>
              <a:t> </a:t>
            </a:r>
            <a:r>
              <a:rPr lang="en-US" dirty="0" err="1"/>
              <a:t>dẫn</a:t>
            </a:r>
            <a:r>
              <a:rPr lang="en-US" dirty="0"/>
              <a:t> </a:t>
            </a:r>
            <a:r>
              <a:rPr lang="en-US" dirty="0" err="1"/>
              <a:t>tuyệt</a:t>
            </a:r>
            <a:r>
              <a:rPr lang="en-US" dirty="0"/>
              <a:t> </a:t>
            </a:r>
            <a:r>
              <a:rPr lang="en-US" dirty="0" err="1"/>
              <a:t>đối</a:t>
            </a:r>
            <a:endParaRPr lang="en-US" dirty="0"/>
          </a:p>
          <a:p>
            <a:r>
              <a:rPr lang="en-US" dirty="0"/>
              <a:t>config['path'] = </a:t>
            </a:r>
            <a:r>
              <a:rPr lang="en-US" dirty="0" err="1"/>
              <a:t>dataset_root</a:t>
            </a:r>
            <a:endParaRPr lang="en-US" dirty="0"/>
          </a:p>
          <a:p>
            <a:r>
              <a:rPr lang="en-US" dirty="0"/>
              <a:t>config['train'] = "train/images"</a:t>
            </a:r>
          </a:p>
          <a:p>
            <a:r>
              <a:rPr lang="en-US" dirty="0"/>
              <a:t>config['</a:t>
            </a:r>
            <a:r>
              <a:rPr lang="en-US" dirty="0" err="1"/>
              <a:t>val</a:t>
            </a:r>
            <a:r>
              <a:rPr lang="en-US" dirty="0"/>
              <a:t>'] = "valid/images"</a:t>
            </a:r>
          </a:p>
          <a:p>
            <a:r>
              <a:rPr lang="en-US" dirty="0"/>
              <a:t>config['test'] = "test/images"</a:t>
            </a:r>
          </a:p>
          <a:p>
            <a:endParaRPr lang="en-US" dirty="0"/>
          </a:p>
          <a:p>
            <a:r>
              <a:rPr lang="en-US" dirty="0"/>
              <a:t># </a:t>
            </a:r>
            <a:r>
              <a:rPr lang="en-US" dirty="0" err="1"/>
              <a:t>Có</a:t>
            </a:r>
            <a:r>
              <a:rPr lang="en-US" dirty="0"/>
              <a:t> </a:t>
            </a:r>
            <a:r>
              <a:rPr lang="en-US" dirty="0" err="1"/>
              <a:t>thể</a:t>
            </a:r>
            <a:r>
              <a:rPr lang="en-US" dirty="0"/>
              <a:t> dataset </a:t>
            </a:r>
            <a:r>
              <a:rPr lang="en-US" dirty="0" err="1"/>
              <a:t>của</a:t>
            </a:r>
            <a:r>
              <a:rPr lang="en-US" dirty="0"/>
              <a:t> </a:t>
            </a:r>
            <a:r>
              <a:rPr lang="en-US" dirty="0" err="1"/>
              <a:t>bạn</a:t>
            </a:r>
            <a:r>
              <a:rPr lang="en-US" dirty="0"/>
              <a:t> </a:t>
            </a:r>
            <a:r>
              <a:rPr lang="en-US" dirty="0" err="1"/>
              <a:t>thiếu</a:t>
            </a:r>
            <a:r>
              <a:rPr lang="en-US" dirty="0"/>
              <a:t> folder test, code </a:t>
            </a:r>
            <a:r>
              <a:rPr lang="en-US" dirty="0" err="1"/>
              <a:t>này</a:t>
            </a:r>
            <a:r>
              <a:rPr lang="en-US" dirty="0"/>
              <a:t> </a:t>
            </a:r>
            <a:r>
              <a:rPr lang="en-US" dirty="0" err="1"/>
              <a:t>sẽ</a:t>
            </a:r>
            <a:r>
              <a:rPr lang="en-US" dirty="0"/>
              <a:t> </a:t>
            </a:r>
            <a:r>
              <a:rPr lang="en-US" dirty="0" err="1"/>
              <a:t>xử</a:t>
            </a:r>
            <a:r>
              <a:rPr lang="en-US" dirty="0"/>
              <a:t> </a:t>
            </a:r>
            <a:r>
              <a:rPr lang="en-US" dirty="0" err="1"/>
              <a:t>lý</a:t>
            </a:r>
            <a:r>
              <a:rPr lang="en-US" dirty="0"/>
              <a:t> an </a:t>
            </a:r>
            <a:r>
              <a:rPr lang="en-US" dirty="0" err="1"/>
              <a:t>toàn</a:t>
            </a:r>
            <a:endParaRPr lang="en-US" dirty="0"/>
          </a:p>
          <a:p>
            <a:r>
              <a:rPr lang="en-US" dirty="0"/>
              <a:t>if not </a:t>
            </a:r>
            <a:r>
              <a:rPr lang="en-US" dirty="0" err="1"/>
              <a:t>os.path.exists</a:t>
            </a:r>
            <a:r>
              <a:rPr lang="en-US" dirty="0"/>
              <a:t>(</a:t>
            </a:r>
            <a:r>
              <a:rPr lang="en-US" dirty="0" err="1"/>
              <a:t>os.path.join</a:t>
            </a:r>
            <a:r>
              <a:rPr lang="en-US" dirty="0"/>
              <a:t>(</a:t>
            </a:r>
            <a:r>
              <a:rPr lang="en-US" dirty="0" err="1"/>
              <a:t>dataset_root</a:t>
            </a:r>
            <a:r>
              <a:rPr lang="en-US" dirty="0"/>
              <a:t>, "test")):</a:t>
            </a:r>
          </a:p>
          <a:p>
            <a:r>
              <a:rPr lang="en-US" dirty="0"/>
              <a:t>    if 'test' in config: del config['test']</a:t>
            </a:r>
          </a:p>
          <a:p>
            <a:endParaRPr lang="en-US" dirty="0"/>
          </a:p>
          <a:p>
            <a:r>
              <a:rPr lang="en-US" dirty="0"/>
              <a:t>with open(</a:t>
            </a:r>
            <a:r>
              <a:rPr lang="en-US" dirty="0" err="1"/>
              <a:t>found_yaml</a:t>
            </a:r>
            <a:r>
              <a:rPr lang="en-US" dirty="0"/>
              <a:t>, 'w') as f:</a:t>
            </a:r>
          </a:p>
          <a:p>
            <a:r>
              <a:rPr lang="en-US" dirty="0"/>
              <a:t>    </a:t>
            </a:r>
            <a:r>
              <a:rPr lang="en-US" dirty="0" err="1"/>
              <a:t>yaml.dump</a:t>
            </a:r>
            <a:r>
              <a:rPr lang="en-US" dirty="0"/>
              <a:t>(config, f)</a:t>
            </a:r>
          </a:p>
          <a:p>
            <a:endParaRPr lang="en-US" dirty="0"/>
          </a:p>
          <a:p>
            <a:r>
              <a:rPr lang="en-US" dirty="0"/>
              <a:t>print(f"✅ </a:t>
            </a:r>
            <a:r>
              <a:rPr lang="en-US" dirty="0" err="1"/>
              <a:t>Đã</a:t>
            </a:r>
            <a:r>
              <a:rPr lang="en-US" dirty="0"/>
              <a:t> </a:t>
            </a:r>
            <a:r>
              <a:rPr lang="en-US" dirty="0" err="1"/>
              <a:t>cấu</a:t>
            </a:r>
            <a:r>
              <a:rPr lang="en-US" dirty="0"/>
              <a:t> </a:t>
            </a:r>
            <a:r>
              <a:rPr lang="en-US" dirty="0" err="1"/>
              <a:t>hình</a:t>
            </a:r>
            <a:r>
              <a:rPr lang="en-US" dirty="0"/>
              <a:t> </a:t>
            </a:r>
            <a:r>
              <a:rPr lang="en-US" dirty="0" err="1"/>
              <a:t>xong</a:t>
            </a:r>
            <a:r>
              <a:rPr lang="en-US" dirty="0"/>
              <a:t> file: {</a:t>
            </a:r>
            <a:r>
              <a:rPr lang="en-US" dirty="0" err="1"/>
              <a:t>found_yaml</a:t>
            </a:r>
            <a:r>
              <a:rPr lang="en-US" dirty="0"/>
              <a:t>}")</a:t>
            </a:r>
          </a:p>
          <a:p>
            <a:endParaRPr lang="en-US" dirty="0"/>
          </a:p>
          <a:p>
            <a:r>
              <a:rPr lang="en-US" dirty="0"/>
              <a:t># ==============================================================================</a:t>
            </a:r>
          </a:p>
          <a:p>
            <a:r>
              <a:rPr lang="en-US" dirty="0"/>
              <a:t># PHẦN 5: BẮT ĐẦU TRAIN</a:t>
            </a:r>
          </a:p>
          <a:p>
            <a:r>
              <a:rPr lang="en-US" dirty="0"/>
              <a:t># ==============================================================================</a:t>
            </a:r>
          </a:p>
          <a:p>
            <a:r>
              <a:rPr lang="en-US" dirty="0"/>
              <a:t>print("\n🚀 BẮT ĐẦU HUẤN LUYỆN MODEL (TRAINING)...")</a:t>
            </a:r>
          </a:p>
          <a:p>
            <a:r>
              <a:rPr lang="en-US" dirty="0"/>
              <a:t>print("</a:t>
            </a:r>
            <a:r>
              <a:rPr lang="en-US" dirty="0" err="1"/>
              <a:t>Quá</a:t>
            </a:r>
            <a:r>
              <a:rPr lang="en-US" dirty="0"/>
              <a:t> </a:t>
            </a:r>
            <a:r>
              <a:rPr lang="en-US" dirty="0" err="1"/>
              <a:t>trình</a:t>
            </a:r>
            <a:r>
              <a:rPr lang="en-US" dirty="0"/>
              <a:t> </a:t>
            </a:r>
            <a:r>
              <a:rPr lang="en-US" dirty="0" err="1"/>
              <a:t>này</a:t>
            </a:r>
            <a:r>
              <a:rPr lang="en-US" dirty="0"/>
              <a:t> </a:t>
            </a:r>
            <a:r>
              <a:rPr lang="en-US" dirty="0" err="1"/>
              <a:t>có</a:t>
            </a:r>
            <a:r>
              <a:rPr lang="en-US" dirty="0"/>
              <a:t> </a:t>
            </a:r>
            <a:r>
              <a:rPr lang="en-US" dirty="0" err="1"/>
              <a:t>thể</a:t>
            </a:r>
            <a:r>
              <a:rPr lang="en-US" dirty="0"/>
              <a:t> </a:t>
            </a:r>
            <a:r>
              <a:rPr lang="en-US" dirty="0" err="1"/>
              <a:t>mất</a:t>
            </a:r>
            <a:r>
              <a:rPr lang="en-US" dirty="0"/>
              <a:t> </a:t>
            </a:r>
            <a:r>
              <a:rPr lang="en-US" dirty="0" err="1"/>
              <a:t>vài</a:t>
            </a:r>
            <a:r>
              <a:rPr lang="en-US" dirty="0"/>
              <a:t> </a:t>
            </a:r>
            <a:r>
              <a:rPr lang="en-US" dirty="0" err="1"/>
              <a:t>phút</a:t>
            </a:r>
            <a:r>
              <a:rPr lang="en-US" dirty="0"/>
              <a:t> </a:t>
            </a:r>
            <a:r>
              <a:rPr lang="en-US" dirty="0" err="1"/>
              <a:t>tùy</a:t>
            </a:r>
            <a:r>
              <a:rPr lang="en-US" dirty="0"/>
              <a:t> </a:t>
            </a:r>
            <a:r>
              <a:rPr lang="en-US" dirty="0" err="1"/>
              <a:t>vào</a:t>
            </a:r>
            <a:r>
              <a:rPr lang="en-US" dirty="0"/>
              <a:t> </a:t>
            </a:r>
            <a:r>
              <a:rPr lang="en-US" dirty="0" err="1"/>
              <a:t>số</a:t>
            </a:r>
            <a:r>
              <a:rPr lang="en-US" dirty="0"/>
              <a:t> </a:t>
            </a:r>
            <a:r>
              <a:rPr lang="en-US" dirty="0" err="1"/>
              <a:t>lượng</a:t>
            </a:r>
            <a:r>
              <a:rPr lang="en-US" dirty="0"/>
              <a:t> </a:t>
            </a:r>
            <a:r>
              <a:rPr lang="en-US" dirty="0" err="1"/>
              <a:t>ảnh</a:t>
            </a:r>
            <a:r>
              <a:rPr lang="en-US" dirty="0"/>
              <a:t>.")</a:t>
            </a:r>
          </a:p>
          <a:p>
            <a:endParaRPr lang="en-US" dirty="0"/>
          </a:p>
          <a:p>
            <a:r>
              <a:rPr lang="en-US" dirty="0"/>
              <a:t>model = YOLO('yolov8n.pt') # Load model </a:t>
            </a:r>
            <a:r>
              <a:rPr lang="en-US" dirty="0" err="1"/>
              <a:t>nhẹ</a:t>
            </a:r>
            <a:r>
              <a:rPr lang="en-US" dirty="0"/>
              <a:t> </a:t>
            </a:r>
            <a:r>
              <a:rPr lang="en-US" dirty="0" err="1"/>
              <a:t>nhất</a:t>
            </a:r>
            <a:endParaRPr lang="en-US" dirty="0"/>
          </a:p>
          <a:p>
            <a:endParaRPr lang="en-US" dirty="0"/>
          </a:p>
          <a:p>
            <a:r>
              <a:rPr lang="en-US" dirty="0"/>
              <a:t>try:</a:t>
            </a:r>
          </a:p>
          <a:p>
            <a:r>
              <a:rPr lang="en-US" dirty="0"/>
              <a:t>    results = </a:t>
            </a:r>
            <a:r>
              <a:rPr lang="en-US" dirty="0" err="1"/>
              <a:t>model.train</a:t>
            </a:r>
            <a:r>
              <a:rPr lang="en-US" dirty="0"/>
              <a:t>(</a:t>
            </a:r>
          </a:p>
          <a:p>
            <a:r>
              <a:rPr lang="en-US" dirty="0"/>
              <a:t>        data=</a:t>
            </a:r>
            <a:r>
              <a:rPr lang="en-US" dirty="0" err="1"/>
              <a:t>found_yaml</a:t>
            </a:r>
            <a:r>
              <a:rPr lang="en-US" dirty="0"/>
              <a:t>,</a:t>
            </a:r>
          </a:p>
          <a:p>
            <a:r>
              <a:rPr lang="en-US" dirty="0"/>
              <a:t>        epochs=20,         # </a:t>
            </a:r>
            <a:r>
              <a:rPr lang="en-US" dirty="0" err="1"/>
              <a:t>Số</a:t>
            </a:r>
            <a:r>
              <a:rPr lang="en-US" dirty="0"/>
              <a:t> </a:t>
            </a:r>
            <a:r>
              <a:rPr lang="en-US" dirty="0" err="1"/>
              <a:t>vòng</a:t>
            </a:r>
            <a:r>
              <a:rPr lang="en-US" dirty="0"/>
              <a:t> </a:t>
            </a:r>
            <a:r>
              <a:rPr lang="en-US" dirty="0" err="1"/>
              <a:t>lặp</a:t>
            </a:r>
            <a:r>
              <a:rPr lang="en-US" dirty="0"/>
              <a:t> (</a:t>
            </a:r>
            <a:r>
              <a:rPr lang="en-US" dirty="0" err="1"/>
              <a:t>có</a:t>
            </a:r>
            <a:r>
              <a:rPr lang="en-US" dirty="0"/>
              <a:t> </a:t>
            </a:r>
            <a:r>
              <a:rPr lang="en-US" dirty="0" err="1"/>
              <a:t>thể</a:t>
            </a:r>
            <a:r>
              <a:rPr lang="en-US" dirty="0"/>
              <a:t> </a:t>
            </a:r>
            <a:r>
              <a:rPr lang="en-US" dirty="0" err="1"/>
              <a:t>tăng</a:t>
            </a:r>
            <a:r>
              <a:rPr lang="en-US" dirty="0"/>
              <a:t> </a:t>
            </a:r>
            <a:r>
              <a:rPr lang="en-US" dirty="0" err="1"/>
              <a:t>lên</a:t>
            </a:r>
            <a:r>
              <a:rPr lang="en-US" dirty="0"/>
              <a:t> 50, 100)</a:t>
            </a:r>
          </a:p>
          <a:p>
            <a:r>
              <a:rPr lang="en-US" dirty="0"/>
              <a:t>        </a:t>
            </a:r>
            <a:r>
              <a:rPr lang="en-US" dirty="0" err="1"/>
              <a:t>imgsz</a:t>
            </a:r>
            <a:r>
              <a:rPr lang="en-US" dirty="0"/>
              <a:t>=640,</a:t>
            </a:r>
          </a:p>
          <a:p>
            <a:r>
              <a:rPr lang="en-US" dirty="0"/>
              <a:t>        plots=True,</a:t>
            </a:r>
          </a:p>
          <a:p>
            <a:r>
              <a:rPr lang="en-US" dirty="0"/>
              <a:t>        project='runs/detect',</a:t>
            </a:r>
          </a:p>
          <a:p>
            <a:r>
              <a:rPr lang="en-US" dirty="0"/>
              <a:t>        name='</a:t>
            </a:r>
            <a:r>
              <a:rPr lang="en-US" dirty="0" err="1"/>
              <a:t>my_ppe_model</a:t>
            </a:r>
            <a:r>
              <a:rPr lang="en-US" dirty="0"/>
              <a:t>',</a:t>
            </a:r>
          </a:p>
          <a:p>
            <a:r>
              <a:rPr lang="en-US" dirty="0"/>
              <a:t>        </a:t>
            </a:r>
            <a:r>
              <a:rPr lang="en-US" dirty="0" err="1"/>
              <a:t>exist_ok</a:t>
            </a:r>
            <a:r>
              <a:rPr lang="en-US" dirty="0"/>
              <a:t>=True</a:t>
            </a:r>
          </a:p>
          <a:p>
            <a:r>
              <a:rPr lang="en-US" dirty="0"/>
              <a:t>    )</a:t>
            </a:r>
          </a:p>
          <a:p>
            <a:r>
              <a:rPr lang="en-US" dirty="0"/>
              <a:t>    print("\n🎉 CHÚC MỪNG! BẠN ĐÃ TRAIN THÀNH CÔNG!")</a:t>
            </a:r>
          </a:p>
          <a:p>
            <a:r>
              <a:rPr lang="en-US" dirty="0"/>
              <a:t>    print(f"👉 File model </a:t>
            </a:r>
            <a:r>
              <a:rPr lang="en-US" dirty="0" err="1"/>
              <a:t>của</a:t>
            </a:r>
            <a:r>
              <a:rPr lang="en-US" dirty="0"/>
              <a:t> </a:t>
            </a:r>
            <a:r>
              <a:rPr lang="en-US" dirty="0" err="1"/>
              <a:t>bạn</a:t>
            </a:r>
            <a:r>
              <a:rPr lang="en-US" dirty="0"/>
              <a:t> </a:t>
            </a:r>
            <a:r>
              <a:rPr lang="en-US" dirty="0" err="1"/>
              <a:t>nằm</a:t>
            </a:r>
            <a:r>
              <a:rPr lang="en-US" dirty="0"/>
              <a:t> ở: runs/detect/</a:t>
            </a:r>
            <a:r>
              <a:rPr lang="en-US" dirty="0" err="1"/>
              <a:t>my_ppe_model</a:t>
            </a:r>
            <a:r>
              <a:rPr lang="en-US" dirty="0"/>
              <a:t>/weights/best.pt")</a:t>
            </a:r>
          </a:p>
          <a:p>
            <a:r>
              <a:rPr lang="en-US" dirty="0"/>
              <a:t>    </a:t>
            </a:r>
          </a:p>
          <a:p>
            <a:r>
              <a:rPr lang="en-US" dirty="0"/>
              <a:t>except Exception as e:</a:t>
            </a:r>
          </a:p>
          <a:p>
            <a:r>
              <a:rPr lang="en-US" dirty="0"/>
              <a:t>    print(f"\n❌ </a:t>
            </a:r>
            <a:r>
              <a:rPr lang="en-US" dirty="0" err="1"/>
              <a:t>Có</a:t>
            </a:r>
            <a:r>
              <a:rPr lang="en-US" dirty="0"/>
              <a:t> </a:t>
            </a:r>
            <a:r>
              <a:rPr lang="en-US" dirty="0" err="1"/>
              <a:t>lỗi</a:t>
            </a:r>
            <a:r>
              <a:rPr lang="en-US" dirty="0"/>
              <a:t> </a:t>
            </a:r>
            <a:r>
              <a:rPr lang="en-US" dirty="0" err="1"/>
              <a:t>khi</a:t>
            </a:r>
            <a:r>
              <a:rPr lang="en-US" dirty="0"/>
              <a:t> train: {e}")</a:t>
            </a:r>
          </a:p>
        </p:txBody>
      </p:sp>
    </p:spTree>
    <p:extLst>
      <p:ext uri="{BB962C8B-B14F-4D97-AF65-F5344CB8AC3E}">
        <p14:creationId xmlns:p14="http://schemas.microsoft.com/office/powerpoint/2010/main" val="2183399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F1E5A2-B31C-8323-C75E-9B4FC5EDD289}"/>
              </a:ext>
            </a:extLst>
          </p:cNvPr>
          <p:cNvPicPr>
            <a:picLocks noChangeAspect="1"/>
          </p:cNvPicPr>
          <p:nvPr/>
        </p:nvPicPr>
        <p:blipFill>
          <a:blip r:embed="rId2"/>
          <a:stretch>
            <a:fillRect/>
          </a:stretch>
        </p:blipFill>
        <p:spPr>
          <a:xfrm>
            <a:off x="56521" y="540710"/>
            <a:ext cx="14517358" cy="7148179"/>
          </a:xfrm>
          <a:prstGeom prst="rect">
            <a:avLst/>
          </a:prstGeom>
        </p:spPr>
      </p:pic>
    </p:spTree>
    <p:extLst>
      <p:ext uri="{BB962C8B-B14F-4D97-AF65-F5344CB8AC3E}">
        <p14:creationId xmlns:p14="http://schemas.microsoft.com/office/powerpoint/2010/main" val="2815703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EC924B-8FEA-2482-4C08-F24C08F6CDE8}"/>
              </a:ext>
            </a:extLst>
          </p:cNvPr>
          <p:cNvPicPr>
            <a:picLocks noChangeAspect="1"/>
          </p:cNvPicPr>
          <p:nvPr/>
        </p:nvPicPr>
        <p:blipFill>
          <a:blip r:embed="rId2"/>
          <a:stretch>
            <a:fillRect/>
          </a:stretch>
        </p:blipFill>
        <p:spPr>
          <a:xfrm>
            <a:off x="1515877" y="616917"/>
            <a:ext cx="11598645" cy="6995766"/>
          </a:xfrm>
          <a:prstGeom prst="rect">
            <a:avLst/>
          </a:prstGeom>
        </p:spPr>
      </p:pic>
    </p:spTree>
    <p:extLst>
      <p:ext uri="{BB962C8B-B14F-4D97-AF65-F5344CB8AC3E}">
        <p14:creationId xmlns:p14="http://schemas.microsoft.com/office/powerpoint/2010/main" val="2288693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22377"/>
            <a:ext cx="6873954" cy="620078"/>
          </a:xfrm>
          <a:prstGeom prst="rect">
            <a:avLst/>
          </a:prstGeom>
          <a:noFill/>
          <a:ln/>
        </p:spPr>
        <p:txBody>
          <a:bodyPr wrap="none" lIns="0" tIns="0" rIns="0" bIns="0" rtlCol="0" anchor="t"/>
          <a:lstStyle/>
          <a:p>
            <a:pPr marL="0" indent="0" algn="l">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Kiến Trúc Hệ Thống Tổng Thể</a:t>
            </a:r>
            <a:endParaRPr lang="en-US" sz="3900" dirty="0"/>
          </a:p>
        </p:txBody>
      </p:sp>
      <p:pic>
        <p:nvPicPr>
          <p:cNvPr id="3" name="Image 0" descr="preencoded.png"/>
          <p:cNvPicPr>
            <a:picLocks noChangeAspect="1"/>
          </p:cNvPicPr>
          <p:nvPr/>
        </p:nvPicPr>
        <p:blipFill>
          <a:blip r:embed="rId3"/>
          <a:stretch>
            <a:fillRect/>
          </a:stretch>
        </p:blipFill>
        <p:spPr>
          <a:xfrm>
            <a:off x="793790" y="1939290"/>
            <a:ext cx="6521410" cy="793790"/>
          </a:xfrm>
          <a:prstGeom prst="rect">
            <a:avLst/>
          </a:prstGeom>
        </p:spPr>
      </p:pic>
      <p:sp>
        <p:nvSpPr>
          <p:cNvPr id="4" name="Text 1"/>
          <p:cNvSpPr/>
          <p:nvPr/>
        </p:nvSpPr>
        <p:spPr>
          <a:xfrm>
            <a:off x="992148" y="293143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Camera IP</a:t>
            </a:r>
            <a:endParaRPr lang="en-US" sz="1950" dirty="0"/>
          </a:p>
        </p:txBody>
      </p:sp>
      <p:sp>
        <p:nvSpPr>
          <p:cNvPr id="5" name="Text 2"/>
          <p:cNvSpPr/>
          <p:nvPr/>
        </p:nvSpPr>
        <p:spPr>
          <a:xfrm>
            <a:off x="992148" y="3360658"/>
            <a:ext cx="6124694" cy="63507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Hệ thống camera hiện hữu hoặc camera mới tại cổng vào, hỗ trợ RTSP/HTTP stream</a:t>
            </a:r>
            <a:endParaRPr lang="en-US" sz="1550" dirty="0"/>
          </a:p>
        </p:txBody>
      </p:sp>
      <p:pic>
        <p:nvPicPr>
          <p:cNvPr id="6" name="Image 1" descr="preencoded.png"/>
          <p:cNvPicPr>
            <a:picLocks noChangeAspect="1"/>
          </p:cNvPicPr>
          <p:nvPr/>
        </p:nvPicPr>
        <p:blipFill>
          <a:blip r:embed="rId4"/>
          <a:stretch>
            <a:fillRect/>
          </a:stretch>
        </p:blipFill>
        <p:spPr>
          <a:xfrm>
            <a:off x="7315200" y="1939290"/>
            <a:ext cx="6521410" cy="793790"/>
          </a:xfrm>
          <a:prstGeom prst="rect">
            <a:avLst/>
          </a:prstGeom>
        </p:spPr>
      </p:pic>
      <p:sp>
        <p:nvSpPr>
          <p:cNvPr id="7" name="Text 3"/>
          <p:cNvSpPr/>
          <p:nvPr/>
        </p:nvSpPr>
        <p:spPr>
          <a:xfrm>
            <a:off x="7513558" y="2931438"/>
            <a:ext cx="2488049"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AI Processing Server</a:t>
            </a:r>
            <a:endParaRPr lang="en-US" sz="1950" dirty="0"/>
          </a:p>
        </p:txBody>
      </p:sp>
      <p:sp>
        <p:nvSpPr>
          <p:cNvPr id="8" name="Text 4"/>
          <p:cNvSpPr/>
          <p:nvPr/>
        </p:nvSpPr>
        <p:spPr>
          <a:xfrm>
            <a:off x="7513558" y="3360658"/>
            <a:ext cx="6124694" cy="63507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Máy chủ xử lý Python với GPU, chạy mô hình deep learning YOLOv8/Faster R-CNN</a:t>
            </a:r>
            <a:endParaRPr lang="en-US" sz="1550" dirty="0"/>
          </a:p>
        </p:txBody>
      </p:sp>
      <p:pic>
        <p:nvPicPr>
          <p:cNvPr id="9" name="Image 2" descr="preencoded.png"/>
          <p:cNvPicPr>
            <a:picLocks noChangeAspect="1"/>
          </p:cNvPicPr>
          <p:nvPr/>
        </p:nvPicPr>
        <p:blipFill>
          <a:blip r:embed="rId5"/>
          <a:stretch>
            <a:fillRect/>
          </a:stretch>
        </p:blipFill>
        <p:spPr>
          <a:xfrm>
            <a:off x="793790" y="4194096"/>
            <a:ext cx="6521410" cy="793790"/>
          </a:xfrm>
          <a:prstGeom prst="rect">
            <a:avLst/>
          </a:prstGeom>
        </p:spPr>
      </p:pic>
      <p:sp>
        <p:nvSpPr>
          <p:cNvPr id="10" name="Text 5"/>
          <p:cNvSpPr/>
          <p:nvPr/>
        </p:nvSpPr>
        <p:spPr>
          <a:xfrm>
            <a:off x="992148" y="518624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Lưu trữ &amp; Quản lý</a:t>
            </a:r>
            <a:endParaRPr lang="en-US" sz="1950" dirty="0"/>
          </a:p>
        </p:txBody>
      </p:sp>
      <p:sp>
        <p:nvSpPr>
          <p:cNvPr id="11" name="Text 6"/>
          <p:cNvSpPr/>
          <p:nvPr/>
        </p:nvSpPr>
        <p:spPr>
          <a:xfrm>
            <a:off x="992148" y="5615464"/>
            <a:ext cx="6124694" cy="63507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Database lưu sự kiện vi phạm, hình ảnh bằng chứng và báo cáo thống kê</a:t>
            </a:r>
            <a:endParaRPr lang="en-US" sz="1550" dirty="0"/>
          </a:p>
        </p:txBody>
      </p:sp>
      <p:pic>
        <p:nvPicPr>
          <p:cNvPr id="12" name="Image 3" descr="preencoded.png"/>
          <p:cNvPicPr>
            <a:picLocks noChangeAspect="1"/>
          </p:cNvPicPr>
          <p:nvPr/>
        </p:nvPicPr>
        <p:blipFill>
          <a:blip r:embed="rId6"/>
          <a:stretch>
            <a:fillRect/>
          </a:stretch>
        </p:blipFill>
        <p:spPr>
          <a:xfrm>
            <a:off x="7315200" y="4194096"/>
            <a:ext cx="6521410" cy="793790"/>
          </a:xfrm>
          <a:prstGeom prst="rect">
            <a:avLst/>
          </a:prstGeom>
        </p:spPr>
      </p:pic>
      <p:sp>
        <p:nvSpPr>
          <p:cNvPr id="13" name="Text 7"/>
          <p:cNvSpPr/>
          <p:nvPr/>
        </p:nvSpPr>
        <p:spPr>
          <a:xfrm>
            <a:off x="7513558" y="518624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Cảnh báo</a:t>
            </a:r>
            <a:endParaRPr lang="en-US" sz="1950" dirty="0"/>
          </a:p>
        </p:txBody>
      </p:sp>
      <p:sp>
        <p:nvSpPr>
          <p:cNvPr id="14" name="Text 8"/>
          <p:cNvSpPr/>
          <p:nvPr/>
        </p:nvSpPr>
        <p:spPr>
          <a:xfrm>
            <a:off x="7513558" y="5615464"/>
            <a:ext cx="6124694" cy="63507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Gửi thông báo qua Telegram/Email/SMS đến bộ phận an ninh ngay lập tức</a:t>
            </a:r>
            <a:endParaRPr lang="en-US" sz="1550" dirty="0"/>
          </a:p>
        </p:txBody>
      </p:sp>
      <p:sp>
        <p:nvSpPr>
          <p:cNvPr id="15" name="Text 9"/>
          <p:cNvSpPr/>
          <p:nvPr/>
        </p:nvSpPr>
        <p:spPr>
          <a:xfrm>
            <a:off x="793790" y="6672143"/>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Hệ thống hoạt động liên tục 24/7, xử lý video stream với độ trễ dưới 2 giây từ lúc phát hiện đến lúc cảnh báo. Kiến trúc microservices đảm bảo khả năng mở rộng và bảo trì dễ dàng.</a:t>
            </a:r>
            <a:endParaRPr lang="en-US" sz="15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693896"/>
            <a:ext cx="6697385" cy="620078"/>
          </a:xfrm>
          <a:prstGeom prst="rect">
            <a:avLst/>
          </a:prstGeom>
          <a:noFill/>
          <a:ln/>
        </p:spPr>
        <p:txBody>
          <a:bodyPr wrap="none" lIns="0" tIns="0" rIns="0" bIns="0" rtlCol="0" anchor="t"/>
          <a:lstStyle/>
          <a:p>
            <a:pPr marL="0" indent="0" algn="l">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Mô Hình AI Object Detection</a:t>
            </a:r>
            <a:endParaRPr lang="en-US" sz="3900" dirty="0"/>
          </a:p>
        </p:txBody>
      </p:sp>
      <p:sp>
        <p:nvSpPr>
          <p:cNvPr id="4" name="Text 1"/>
          <p:cNvSpPr/>
          <p:nvPr/>
        </p:nvSpPr>
        <p:spPr>
          <a:xfrm>
            <a:off x="793790" y="1393269"/>
            <a:ext cx="3863816" cy="372070"/>
          </a:xfrm>
          <a:prstGeom prst="rect">
            <a:avLst/>
          </a:prstGeom>
          <a:noFill/>
          <a:ln/>
        </p:spPr>
        <p:txBody>
          <a:bodyPr wrap="none" lIns="0" tIns="0" rIns="0" bIns="0" rtlCol="0" anchor="t"/>
          <a:lstStyle/>
          <a:p>
            <a:pPr marL="0" indent="0" algn="l">
              <a:lnSpc>
                <a:spcPts val="2900"/>
              </a:lnSpc>
              <a:buNone/>
            </a:pPr>
            <a:r>
              <a:rPr lang="en-US" sz="2300" dirty="0">
                <a:solidFill>
                  <a:srgbClr val="2C2926"/>
                </a:solidFill>
                <a:latin typeface="Bricolage Grotesque Semi Bold" pitchFamily="34" charset="0"/>
                <a:ea typeface="Bricolage Grotesque Semi Bold" pitchFamily="34" charset="-122"/>
                <a:cs typeface="Bricolage Grotesque Semi Bold" pitchFamily="34" charset="-120"/>
              </a:rPr>
              <a:t>Lựa chọn kiến trúc mô hình</a:t>
            </a:r>
            <a:endParaRPr lang="en-US" sz="2300" dirty="0"/>
          </a:p>
        </p:txBody>
      </p:sp>
      <p:sp>
        <p:nvSpPr>
          <p:cNvPr id="5" name="Shape 2"/>
          <p:cNvSpPr/>
          <p:nvPr/>
        </p:nvSpPr>
        <p:spPr>
          <a:xfrm>
            <a:off x="793790" y="2062996"/>
            <a:ext cx="3679031" cy="2954655"/>
          </a:xfrm>
          <a:prstGeom prst="roundRect">
            <a:avLst>
              <a:gd name="adj" fmla="val 2821"/>
            </a:avLst>
          </a:prstGeom>
          <a:solidFill>
            <a:srgbClr val="FFFFFF"/>
          </a:solidFill>
          <a:ln w="7620">
            <a:solidFill>
              <a:srgbClr val="E7BF6A"/>
            </a:solidFill>
            <a:prstDash val="solid"/>
          </a:ln>
        </p:spPr>
        <p:txBody>
          <a:bodyPr/>
          <a:lstStyle/>
          <a:p>
            <a:endParaRPr lang="en-US"/>
          </a:p>
        </p:txBody>
      </p:sp>
      <p:sp>
        <p:nvSpPr>
          <p:cNvPr id="6" name="Text 3"/>
          <p:cNvSpPr/>
          <p:nvPr/>
        </p:nvSpPr>
        <p:spPr>
          <a:xfrm>
            <a:off x="999768" y="2268974"/>
            <a:ext cx="2635329"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YOLOv8 (Khuyến nghị)</a:t>
            </a:r>
            <a:endParaRPr lang="en-US" sz="1950" dirty="0"/>
          </a:p>
        </p:txBody>
      </p:sp>
      <p:sp>
        <p:nvSpPr>
          <p:cNvPr id="7" name="Text 4"/>
          <p:cNvSpPr/>
          <p:nvPr/>
        </p:nvSpPr>
        <p:spPr>
          <a:xfrm>
            <a:off x="999768" y="2698194"/>
            <a:ext cx="3267075"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Tốc độ real-time: 30-60 FPS trên GPU</a:t>
            </a:r>
            <a:endParaRPr lang="en-US" sz="1550" dirty="0"/>
          </a:p>
        </p:txBody>
      </p:sp>
      <p:sp>
        <p:nvSpPr>
          <p:cNvPr id="8" name="Text 5"/>
          <p:cNvSpPr/>
          <p:nvPr/>
        </p:nvSpPr>
        <p:spPr>
          <a:xfrm>
            <a:off x="999768" y="3402687"/>
            <a:ext cx="326707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Độ chính xác cao: mAP &gt; 85%</a:t>
            </a:r>
            <a:endParaRPr lang="en-US" sz="1550" dirty="0"/>
          </a:p>
        </p:txBody>
      </p:sp>
      <p:sp>
        <p:nvSpPr>
          <p:cNvPr id="9" name="Text 6"/>
          <p:cNvSpPr/>
          <p:nvPr/>
        </p:nvSpPr>
        <p:spPr>
          <a:xfrm>
            <a:off x="999768" y="3789640"/>
            <a:ext cx="3267075"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Dễ triển khai với Ultralytics library</a:t>
            </a:r>
            <a:endParaRPr lang="en-US" sz="1550" dirty="0"/>
          </a:p>
        </p:txBody>
      </p:sp>
      <p:sp>
        <p:nvSpPr>
          <p:cNvPr id="10" name="Text 7"/>
          <p:cNvSpPr/>
          <p:nvPr/>
        </p:nvSpPr>
        <p:spPr>
          <a:xfrm>
            <a:off x="999768" y="4494133"/>
            <a:ext cx="326707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Pre-trained weights có sẵn</a:t>
            </a:r>
            <a:endParaRPr lang="en-US" sz="1550" dirty="0"/>
          </a:p>
        </p:txBody>
      </p:sp>
      <p:sp>
        <p:nvSpPr>
          <p:cNvPr id="11" name="Shape 8"/>
          <p:cNvSpPr/>
          <p:nvPr/>
        </p:nvSpPr>
        <p:spPr>
          <a:xfrm>
            <a:off x="4671179" y="2062996"/>
            <a:ext cx="3679031" cy="2954655"/>
          </a:xfrm>
          <a:prstGeom prst="roundRect">
            <a:avLst>
              <a:gd name="adj" fmla="val 2821"/>
            </a:avLst>
          </a:prstGeom>
          <a:solidFill>
            <a:srgbClr val="FFFFFF"/>
          </a:solidFill>
          <a:ln w="7620">
            <a:solidFill>
              <a:srgbClr val="DFAB58"/>
            </a:solidFill>
            <a:prstDash val="solid"/>
          </a:ln>
        </p:spPr>
        <p:txBody>
          <a:bodyPr/>
          <a:lstStyle/>
          <a:p>
            <a:endParaRPr lang="en-US"/>
          </a:p>
        </p:txBody>
      </p:sp>
      <p:sp>
        <p:nvSpPr>
          <p:cNvPr id="12" name="Text 9"/>
          <p:cNvSpPr/>
          <p:nvPr/>
        </p:nvSpPr>
        <p:spPr>
          <a:xfrm>
            <a:off x="4877157" y="226897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Faster R-CNN</a:t>
            </a:r>
            <a:endParaRPr lang="en-US" sz="1950" dirty="0"/>
          </a:p>
        </p:txBody>
      </p:sp>
      <p:sp>
        <p:nvSpPr>
          <p:cNvPr id="13" name="Text 10"/>
          <p:cNvSpPr/>
          <p:nvPr/>
        </p:nvSpPr>
        <p:spPr>
          <a:xfrm>
            <a:off x="4877157" y="2698194"/>
            <a:ext cx="3267075"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Độ chính xác cao nhất: mAP &gt; 90%</a:t>
            </a:r>
            <a:endParaRPr lang="en-US" sz="1550" dirty="0"/>
          </a:p>
        </p:txBody>
      </p:sp>
      <p:sp>
        <p:nvSpPr>
          <p:cNvPr id="14" name="Text 11"/>
          <p:cNvSpPr/>
          <p:nvPr/>
        </p:nvSpPr>
        <p:spPr>
          <a:xfrm>
            <a:off x="4877157" y="3402687"/>
            <a:ext cx="326707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Chậm hơn: 5-10 FPS</a:t>
            </a:r>
            <a:endParaRPr lang="en-US" sz="1550" dirty="0"/>
          </a:p>
        </p:txBody>
      </p:sp>
      <p:sp>
        <p:nvSpPr>
          <p:cNvPr id="15" name="Text 12"/>
          <p:cNvSpPr/>
          <p:nvPr/>
        </p:nvSpPr>
        <p:spPr>
          <a:xfrm>
            <a:off x="4877157" y="3789640"/>
            <a:ext cx="3267075"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Phù hợp nếu ưu tiên độ chính xác</a:t>
            </a:r>
            <a:endParaRPr lang="en-US" sz="1550" dirty="0"/>
          </a:p>
        </p:txBody>
      </p:sp>
      <p:sp>
        <p:nvSpPr>
          <p:cNvPr id="16" name="Text 13"/>
          <p:cNvSpPr/>
          <p:nvPr/>
        </p:nvSpPr>
        <p:spPr>
          <a:xfrm>
            <a:off x="4877157" y="4494133"/>
            <a:ext cx="326707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Cần GPU mạnh hơn</a:t>
            </a:r>
            <a:endParaRPr lang="en-US" sz="1550" dirty="0"/>
          </a:p>
        </p:txBody>
      </p:sp>
      <p:sp>
        <p:nvSpPr>
          <p:cNvPr id="17" name="Shape 14"/>
          <p:cNvSpPr/>
          <p:nvPr/>
        </p:nvSpPr>
        <p:spPr>
          <a:xfrm>
            <a:off x="793790" y="5216009"/>
            <a:ext cx="7556421" cy="2319576"/>
          </a:xfrm>
          <a:prstGeom prst="roundRect">
            <a:avLst>
              <a:gd name="adj" fmla="val 3594"/>
            </a:avLst>
          </a:prstGeom>
          <a:solidFill>
            <a:srgbClr val="FFFFFF"/>
          </a:solidFill>
          <a:ln w="7620">
            <a:solidFill>
              <a:srgbClr val="EBCC75"/>
            </a:solidFill>
            <a:prstDash val="solid"/>
          </a:ln>
        </p:spPr>
        <p:txBody>
          <a:bodyPr/>
          <a:lstStyle/>
          <a:p>
            <a:endParaRPr lang="en-US"/>
          </a:p>
        </p:txBody>
      </p:sp>
      <p:sp>
        <p:nvSpPr>
          <p:cNvPr id="18" name="Text 15"/>
          <p:cNvSpPr/>
          <p:nvPr/>
        </p:nvSpPr>
        <p:spPr>
          <a:xfrm>
            <a:off x="999768" y="542198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SSD MobileNet</a:t>
            </a:r>
            <a:endParaRPr lang="en-US" sz="1950" dirty="0"/>
          </a:p>
        </p:txBody>
      </p:sp>
      <p:sp>
        <p:nvSpPr>
          <p:cNvPr id="19" name="Text 16"/>
          <p:cNvSpPr/>
          <p:nvPr/>
        </p:nvSpPr>
        <p:spPr>
          <a:xfrm>
            <a:off x="999768" y="5851208"/>
            <a:ext cx="714446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Nhẹ nhất, chạy được trên CPU</a:t>
            </a:r>
            <a:endParaRPr lang="en-US" sz="1550" dirty="0"/>
          </a:p>
        </p:txBody>
      </p:sp>
      <p:sp>
        <p:nvSpPr>
          <p:cNvPr id="20" name="Text 17"/>
          <p:cNvSpPr/>
          <p:nvPr/>
        </p:nvSpPr>
        <p:spPr>
          <a:xfrm>
            <a:off x="999768" y="6238161"/>
            <a:ext cx="714446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Độ chính xác trung bình: mAP ~75%</a:t>
            </a:r>
            <a:endParaRPr lang="en-US" sz="1550" dirty="0"/>
          </a:p>
        </p:txBody>
      </p:sp>
      <p:sp>
        <p:nvSpPr>
          <p:cNvPr id="21" name="Text 18"/>
          <p:cNvSpPr/>
          <p:nvPr/>
        </p:nvSpPr>
        <p:spPr>
          <a:xfrm>
            <a:off x="999768" y="6625114"/>
            <a:ext cx="714446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Tiết kiệm chi phí phần cứng</a:t>
            </a:r>
            <a:endParaRPr lang="en-US" sz="1550" dirty="0"/>
          </a:p>
        </p:txBody>
      </p:sp>
      <p:sp>
        <p:nvSpPr>
          <p:cNvPr id="22" name="Text 19"/>
          <p:cNvSpPr/>
          <p:nvPr/>
        </p:nvSpPr>
        <p:spPr>
          <a:xfrm>
            <a:off x="999768" y="7012067"/>
            <a:ext cx="714446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Phù hợp demo/POC</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598170"/>
            <a:ext cx="8701802" cy="620078"/>
          </a:xfrm>
          <a:prstGeom prst="rect">
            <a:avLst/>
          </a:prstGeom>
          <a:noFill/>
          <a:ln/>
        </p:spPr>
        <p:txBody>
          <a:bodyPr wrap="none" lIns="0" tIns="0" rIns="0" bIns="0" rtlCol="0" anchor="t"/>
          <a:lstStyle/>
          <a:p>
            <a:pPr marL="0" indent="0" algn="l">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Tổng Quan Vấn Đề An Toàn Lao Động</a:t>
            </a:r>
            <a:endParaRPr lang="en-US" sz="3900" dirty="0"/>
          </a:p>
        </p:txBody>
      </p:sp>
      <p:sp>
        <p:nvSpPr>
          <p:cNvPr id="3" name="Text 1"/>
          <p:cNvSpPr/>
          <p:nvPr/>
        </p:nvSpPr>
        <p:spPr>
          <a:xfrm>
            <a:off x="793790" y="1714262"/>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2C2926"/>
                </a:solidFill>
                <a:latin typeface="Bricolage Grotesque Semi Bold" pitchFamily="34" charset="0"/>
                <a:ea typeface="Bricolage Grotesque Semi Bold" pitchFamily="34" charset="-122"/>
                <a:cs typeface="Bricolage Grotesque Semi Bold" pitchFamily="34" charset="-120"/>
              </a:rPr>
              <a:t>Thách thức hiện tại</a:t>
            </a:r>
            <a:endParaRPr lang="en-US" sz="2300" dirty="0"/>
          </a:p>
        </p:txBody>
      </p:sp>
      <p:sp>
        <p:nvSpPr>
          <p:cNvPr id="4" name="Text 2"/>
          <p:cNvSpPr/>
          <p:nvPr/>
        </p:nvSpPr>
        <p:spPr>
          <a:xfrm>
            <a:off x="793790" y="2284690"/>
            <a:ext cx="4926568" cy="127015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Việc kiểm soát tuân thủ an toàn lao động thủ công tốn nhiều nguồn lực và dễ sai sót. Nhân viên bảo vệ không thể giám sát liên tục 100% thời gian, đặc biệt trong giờ cao điểm.</a:t>
            </a:r>
            <a:endParaRPr lang="en-US" sz="1550" dirty="0"/>
          </a:p>
        </p:txBody>
      </p:sp>
      <p:sp>
        <p:nvSpPr>
          <p:cNvPr id="5" name="Text 3"/>
          <p:cNvSpPr/>
          <p:nvPr/>
        </p:nvSpPr>
        <p:spPr>
          <a:xfrm>
            <a:off x="793790" y="3733443"/>
            <a:ext cx="4926568" cy="95261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Các vi phạm phổ biến bao gồm không đội mũ bảo hộ, không mặc áo phản quang, không đi giày bảo hộ và đeo trang sức khi vào khu vực sản xuất.</a:t>
            </a:r>
            <a:endParaRPr lang="en-US" sz="1550" dirty="0"/>
          </a:p>
        </p:txBody>
      </p:sp>
      <p:sp>
        <p:nvSpPr>
          <p:cNvPr id="6" name="Shape 4"/>
          <p:cNvSpPr/>
          <p:nvPr/>
        </p:nvSpPr>
        <p:spPr>
          <a:xfrm>
            <a:off x="6212086" y="1739146"/>
            <a:ext cx="7632025" cy="1268492"/>
          </a:xfrm>
          <a:prstGeom prst="roundRect">
            <a:avLst>
              <a:gd name="adj" fmla="val 8650"/>
            </a:avLst>
          </a:prstGeom>
          <a:solidFill>
            <a:srgbClr val="FFFFFF">
              <a:alpha val="95000"/>
            </a:srgbClr>
          </a:solidFill>
          <a:ln w="22860">
            <a:solidFill>
              <a:srgbClr val="F8ECD3"/>
            </a:solidFill>
            <a:prstDash val="solid"/>
          </a:ln>
        </p:spPr>
        <p:txBody>
          <a:bodyPr/>
          <a:lstStyle/>
          <a:p>
            <a:endParaRPr lang="en-US"/>
          </a:p>
        </p:txBody>
      </p:sp>
      <p:pic>
        <p:nvPicPr>
          <p:cNvPr id="7" name="Image 0" descr="preencoded.png"/>
          <p:cNvPicPr>
            <a:picLocks noChangeAspect="1"/>
          </p:cNvPicPr>
          <p:nvPr/>
        </p:nvPicPr>
        <p:blipFill>
          <a:blip r:embed="rId3"/>
          <a:stretch>
            <a:fillRect/>
          </a:stretch>
        </p:blipFill>
        <p:spPr>
          <a:xfrm>
            <a:off x="6189226" y="1739146"/>
            <a:ext cx="91440" cy="1268492"/>
          </a:xfrm>
          <a:prstGeom prst="rect">
            <a:avLst/>
          </a:prstGeom>
        </p:spPr>
      </p:pic>
      <p:sp>
        <p:nvSpPr>
          <p:cNvPr id="8" name="Text 5"/>
          <p:cNvSpPr/>
          <p:nvPr/>
        </p:nvSpPr>
        <p:spPr>
          <a:xfrm>
            <a:off x="6501884" y="1960364"/>
            <a:ext cx="2517577"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Không đội mũ bảo hộ</a:t>
            </a:r>
            <a:endParaRPr lang="en-US" sz="1950" dirty="0"/>
          </a:p>
        </p:txBody>
      </p:sp>
      <p:sp>
        <p:nvSpPr>
          <p:cNvPr id="9" name="Text 6"/>
          <p:cNvSpPr/>
          <p:nvPr/>
        </p:nvSpPr>
        <p:spPr>
          <a:xfrm>
            <a:off x="6501884" y="2468880"/>
            <a:ext cx="7121009" cy="317540"/>
          </a:xfrm>
          <a:prstGeom prst="rect">
            <a:avLst/>
          </a:prstGeom>
          <a:noFill/>
          <a:ln/>
        </p:spPr>
        <p:txBody>
          <a:bodyPr wrap="none" lIns="0" tIns="0" rIns="0" bIns="0" rtlCol="0" anchor="t"/>
          <a:lstStyle/>
          <a:p>
            <a:pPr marL="0" indent="0" algn="l">
              <a:lnSpc>
                <a:spcPts val="2500"/>
              </a:lnSpc>
              <a:buNone/>
            </a:pPr>
            <a:r>
              <a:rPr lang="en-US" sz="1550" dirty="0">
                <a:solidFill>
                  <a:srgbClr val="FF0000"/>
                </a:solidFill>
                <a:latin typeface="Inter" pitchFamily="34" charset="0"/>
                <a:ea typeface="Inter" pitchFamily="34" charset="-122"/>
                <a:cs typeface="Inter" pitchFamily="34" charset="-120"/>
              </a:rPr>
              <a:t>Vi phạm nguy hiểm nhất, ưu tiên giải quyết đầu tiên</a:t>
            </a:r>
            <a:endParaRPr lang="en-US" sz="1550" dirty="0">
              <a:solidFill>
                <a:srgbClr val="FF0000"/>
              </a:solidFill>
            </a:endParaRPr>
          </a:p>
        </p:txBody>
      </p:sp>
      <p:sp>
        <p:nvSpPr>
          <p:cNvPr id="10" name="Shape 7"/>
          <p:cNvSpPr/>
          <p:nvPr/>
        </p:nvSpPr>
        <p:spPr>
          <a:xfrm>
            <a:off x="6212086" y="3205996"/>
            <a:ext cx="7632025" cy="1268492"/>
          </a:xfrm>
          <a:prstGeom prst="roundRect">
            <a:avLst>
              <a:gd name="adj" fmla="val 8650"/>
            </a:avLst>
          </a:prstGeom>
          <a:solidFill>
            <a:srgbClr val="FFFFFF">
              <a:alpha val="95000"/>
            </a:srgbClr>
          </a:solidFill>
          <a:ln w="22860">
            <a:solidFill>
              <a:srgbClr val="F8ECD3"/>
            </a:solidFill>
            <a:prstDash val="solid"/>
          </a:ln>
        </p:spPr>
        <p:txBody>
          <a:bodyPr/>
          <a:lstStyle/>
          <a:p>
            <a:endParaRPr lang="en-US"/>
          </a:p>
        </p:txBody>
      </p:sp>
      <p:pic>
        <p:nvPicPr>
          <p:cNvPr id="11" name="Image 1" descr="preencoded.png"/>
          <p:cNvPicPr>
            <a:picLocks noChangeAspect="1"/>
          </p:cNvPicPr>
          <p:nvPr/>
        </p:nvPicPr>
        <p:blipFill>
          <a:blip r:embed="rId3"/>
          <a:stretch>
            <a:fillRect/>
          </a:stretch>
        </p:blipFill>
        <p:spPr>
          <a:xfrm>
            <a:off x="6189226" y="3205996"/>
            <a:ext cx="91440" cy="1268492"/>
          </a:xfrm>
          <a:prstGeom prst="rect">
            <a:avLst/>
          </a:prstGeom>
        </p:spPr>
      </p:pic>
      <p:sp>
        <p:nvSpPr>
          <p:cNvPr id="12" name="Text 8"/>
          <p:cNvSpPr/>
          <p:nvPr/>
        </p:nvSpPr>
        <p:spPr>
          <a:xfrm>
            <a:off x="6501884" y="3427214"/>
            <a:ext cx="3171587"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Không mặc áo phản quang</a:t>
            </a:r>
            <a:endParaRPr lang="en-US" sz="1950" dirty="0"/>
          </a:p>
        </p:txBody>
      </p:sp>
      <p:sp>
        <p:nvSpPr>
          <p:cNvPr id="13" name="Text 9"/>
          <p:cNvSpPr/>
          <p:nvPr/>
        </p:nvSpPr>
        <p:spPr>
          <a:xfrm>
            <a:off x="6501884" y="3935730"/>
            <a:ext cx="7121009" cy="317540"/>
          </a:xfrm>
          <a:prstGeom prst="rect">
            <a:avLst/>
          </a:prstGeom>
          <a:noFill/>
          <a:ln/>
        </p:spPr>
        <p:txBody>
          <a:bodyPr wrap="non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Phát triển giai </a:t>
            </a:r>
            <a:r>
              <a:rPr lang="en-US" sz="1550" dirty="0" err="1">
                <a:solidFill>
                  <a:srgbClr val="2C2926"/>
                </a:solidFill>
                <a:latin typeface="Inter" pitchFamily="34" charset="0"/>
                <a:ea typeface="Inter" pitchFamily="34" charset="-122"/>
                <a:cs typeface="Inter" pitchFamily="34" charset="-120"/>
              </a:rPr>
              <a:t>đoạn</a:t>
            </a:r>
            <a:r>
              <a:rPr lang="en-US" sz="1550" dirty="0">
                <a:solidFill>
                  <a:srgbClr val="2C2926"/>
                </a:solidFill>
                <a:latin typeface="Inter" pitchFamily="34" charset="0"/>
                <a:ea typeface="Inter" pitchFamily="34" charset="-122"/>
                <a:cs typeface="Inter" pitchFamily="34" charset="-120"/>
              </a:rPr>
              <a:t> </a:t>
            </a:r>
            <a:r>
              <a:rPr lang="en-US" sz="1550" dirty="0" err="1">
                <a:solidFill>
                  <a:srgbClr val="2C2926"/>
                </a:solidFill>
                <a:latin typeface="Inter" pitchFamily="34" charset="0"/>
                <a:ea typeface="Inter" pitchFamily="34" charset="-122"/>
                <a:cs typeface="Inter" pitchFamily="34" charset="-120"/>
              </a:rPr>
              <a:t>sau</a:t>
            </a:r>
            <a:endParaRPr lang="en-US" sz="1550" dirty="0"/>
          </a:p>
        </p:txBody>
      </p:sp>
      <p:sp>
        <p:nvSpPr>
          <p:cNvPr id="14" name="Shape 10"/>
          <p:cNvSpPr/>
          <p:nvPr/>
        </p:nvSpPr>
        <p:spPr>
          <a:xfrm>
            <a:off x="6212086" y="4672846"/>
            <a:ext cx="7632025" cy="1268492"/>
          </a:xfrm>
          <a:prstGeom prst="roundRect">
            <a:avLst>
              <a:gd name="adj" fmla="val 8650"/>
            </a:avLst>
          </a:prstGeom>
          <a:solidFill>
            <a:srgbClr val="FFFFFF">
              <a:alpha val="95000"/>
            </a:srgbClr>
          </a:solidFill>
          <a:ln w="22860">
            <a:solidFill>
              <a:srgbClr val="F8ECD3"/>
            </a:solidFill>
            <a:prstDash val="solid"/>
          </a:ln>
        </p:spPr>
        <p:txBody>
          <a:bodyPr/>
          <a:lstStyle/>
          <a:p>
            <a:endParaRPr lang="en-US"/>
          </a:p>
        </p:txBody>
      </p:sp>
      <p:pic>
        <p:nvPicPr>
          <p:cNvPr id="15" name="Image 2" descr="preencoded.png"/>
          <p:cNvPicPr>
            <a:picLocks noChangeAspect="1"/>
          </p:cNvPicPr>
          <p:nvPr/>
        </p:nvPicPr>
        <p:blipFill>
          <a:blip r:embed="rId3"/>
          <a:stretch>
            <a:fillRect/>
          </a:stretch>
        </p:blipFill>
        <p:spPr>
          <a:xfrm>
            <a:off x="6189226" y="4672846"/>
            <a:ext cx="91440" cy="1268492"/>
          </a:xfrm>
          <a:prstGeom prst="rect">
            <a:avLst/>
          </a:prstGeom>
        </p:spPr>
      </p:pic>
      <p:sp>
        <p:nvSpPr>
          <p:cNvPr id="16" name="Text 11"/>
          <p:cNvSpPr/>
          <p:nvPr/>
        </p:nvSpPr>
        <p:spPr>
          <a:xfrm>
            <a:off x="6501884" y="4894064"/>
            <a:ext cx="2489240"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Không đi giày bảo hộ</a:t>
            </a:r>
            <a:endParaRPr lang="en-US" sz="1950" dirty="0"/>
          </a:p>
        </p:txBody>
      </p:sp>
      <p:sp>
        <p:nvSpPr>
          <p:cNvPr id="17" name="Text 12"/>
          <p:cNvSpPr/>
          <p:nvPr/>
        </p:nvSpPr>
        <p:spPr>
          <a:xfrm>
            <a:off x="6501884" y="5402580"/>
            <a:ext cx="7121009" cy="317540"/>
          </a:xfrm>
          <a:prstGeom prst="rect">
            <a:avLst/>
          </a:prstGeom>
          <a:noFill/>
          <a:ln/>
        </p:spPr>
        <p:txBody>
          <a:bodyPr wrap="non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Phát triển giai </a:t>
            </a:r>
            <a:r>
              <a:rPr lang="en-US" sz="1550" dirty="0" err="1">
                <a:solidFill>
                  <a:srgbClr val="2C2926"/>
                </a:solidFill>
                <a:latin typeface="Inter" pitchFamily="34" charset="0"/>
                <a:ea typeface="Inter" pitchFamily="34" charset="-122"/>
                <a:cs typeface="Inter" pitchFamily="34" charset="-120"/>
              </a:rPr>
              <a:t>đoạn</a:t>
            </a:r>
            <a:r>
              <a:rPr lang="en-US" sz="1550" dirty="0">
                <a:solidFill>
                  <a:srgbClr val="2C2926"/>
                </a:solidFill>
                <a:latin typeface="Inter" pitchFamily="34" charset="0"/>
                <a:ea typeface="Inter" pitchFamily="34" charset="-122"/>
                <a:cs typeface="Inter" pitchFamily="34" charset="-120"/>
              </a:rPr>
              <a:t> </a:t>
            </a:r>
            <a:r>
              <a:rPr lang="en-US" sz="1550" dirty="0" err="1">
                <a:solidFill>
                  <a:srgbClr val="2C2926"/>
                </a:solidFill>
                <a:latin typeface="Inter" pitchFamily="34" charset="0"/>
                <a:ea typeface="Inter" pitchFamily="34" charset="-122"/>
                <a:cs typeface="Inter" pitchFamily="34" charset="-120"/>
              </a:rPr>
              <a:t>sau</a:t>
            </a:r>
            <a:endParaRPr lang="en-US" sz="1550" dirty="0"/>
          </a:p>
        </p:txBody>
      </p:sp>
      <p:sp>
        <p:nvSpPr>
          <p:cNvPr id="18" name="Shape 13"/>
          <p:cNvSpPr/>
          <p:nvPr/>
        </p:nvSpPr>
        <p:spPr>
          <a:xfrm>
            <a:off x="6212086" y="6139696"/>
            <a:ext cx="7632025" cy="1268492"/>
          </a:xfrm>
          <a:prstGeom prst="roundRect">
            <a:avLst>
              <a:gd name="adj" fmla="val 8650"/>
            </a:avLst>
          </a:prstGeom>
          <a:solidFill>
            <a:srgbClr val="FFFFFF">
              <a:alpha val="95000"/>
            </a:srgbClr>
          </a:solidFill>
          <a:ln w="22860">
            <a:solidFill>
              <a:srgbClr val="F8ECD3"/>
            </a:solidFill>
            <a:prstDash val="solid"/>
          </a:ln>
        </p:spPr>
        <p:txBody>
          <a:bodyPr/>
          <a:lstStyle/>
          <a:p>
            <a:endParaRPr lang="en-US"/>
          </a:p>
        </p:txBody>
      </p:sp>
      <p:pic>
        <p:nvPicPr>
          <p:cNvPr id="19" name="Image 3" descr="preencoded.png"/>
          <p:cNvPicPr>
            <a:picLocks noChangeAspect="1"/>
          </p:cNvPicPr>
          <p:nvPr/>
        </p:nvPicPr>
        <p:blipFill>
          <a:blip r:embed="rId3"/>
          <a:stretch>
            <a:fillRect/>
          </a:stretch>
        </p:blipFill>
        <p:spPr>
          <a:xfrm>
            <a:off x="6189226" y="6139696"/>
            <a:ext cx="91440" cy="1268492"/>
          </a:xfrm>
          <a:prstGeom prst="rect">
            <a:avLst/>
          </a:prstGeom>
        </p:spPr>
      </p:pic>
      <p:sp>
        <p:nvSpPr>
          <p:cNvPr id="20" name="Text 14"/>
          <p:cNvSpPr/>
          <p:nvPr/>
        </p:nvSpPr>
        <p:spPr>
          <a:xfrm>
            <a:off x="6501884" y="636091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Đeo trang sức</a:t>
            </a:r>
            <a:endParaRPr lang="en-US" sz="1950" dirty="0"/>
          </a:p>
        </p:txBody>
      </p:sp>
      <p:sp>
        <p:nvSpPr>
          <p:cNvPr id="21" name="Text 15"/>
          <p:cNvSpPr/>
          <p:nvPr/>
        </p:nvSpPr>
        <p:spPr>
          <a:xfrm>
            <a:off x="6501884" y="6869430"/>
            <a:ext cx="7121009" cy="317540"/>
          </a:xfrm>
          <a:prstGeom prst="rect">
            <a:avLst/>
          </a:prstGeom>
          <a:noFill/>
          <a:ln/>
        </p:spPr>
        <p:txBody>
          <a:bodyPr wrap="non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Phát triển giai </a:t>
            </a:r>
            <a:r>
              <a:rPr lang="en-US" sz="1550" dirty="0" err="1">
                <a:solidFill>
                  <a:srgbClr val="2C2926"/>
                </a:solidFill>
                <a:latin typeface="Inter" pitchFamily="34" charset="0"/>
                <a:ea typeface="Inter" pitchFamily="34" charset="-122"/>
                <a:cs typeface="Inter" pitchFamily="34" charset="-120"/>
              </a:rPr>
              <a:t>đoạn</a:t>
            </a:r>
            <a:r>
              <a:rPr lang="en-US" sz="1550" dirty="0">
                <a:solidFill>
                  <a:srgbClr val="2C2926"/>
                </a:solidFill>
                <a:latin typeface="Inter" pitchFamily="34" charset="0"/>
                <a:ea typeface="Inter" pitchFamily="34" charset="-122"/>
                <a:cs typeface="Inter" pitchFamily="34" charset="-120"/>
              </a:rPr>
              <a:t> </a:t>
            </a:r>
            <a:r>
              <a:rPr lang="en-US" sz="1550" dirty="0" err="1">
                <a:solidFill>
                  <a:srgbClr val="2C2926"/>
                </a:solidFill>
                <a:latin typeface="Inter" pitchFamily="34" charset="0"/>
                <a:ea typeface="Inter" pitchFamily="34" charset="-122"/>
                <a:cs typeface="Inter" pitchFamily="34" charset="-120"/>
              </a:rPr>
              <a:t>sau</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1043" y="495657"/>
            <a:ext cx="6397109" cy="563285"/>
          </a:xfrm>
          <a:prstGeom prst="rect">
            <a:avLst/>
          </a:prstGeom>
          <a:noFill/>
          <a:ln/>
        </p:spPr>
        <p:txBody>
          <a:bodyPr wrap="none" lIns="0" tIns="0" rIns="0" bIns="0" rtlCol="0" anchor="t"/>
          <a:lstStyle/>
          <a:p>
            <a:pPr marL="0" indent="0" algn="l">
              <a:lnSpc>
                <a:spcPts val="4400"/>
              </a:lnSpc>
              <a:buNone/>
            </a:pPr>
            <a:r>
              <a:rPr lang="en-US" sz="3500" dirty="0">
                <a:solidFill>
                  <a:srgbClr val="2C2926"/>
                </a:solidFill>
                <a:latin typeface="Bricolage Grotesque Semi Bold" pitchFamily="34" charset="0"/>
                <a:ea typeface="Bricolage Grotesque Semi Bold" pitchFamily="34" charset="-122"/>
                <a:cs typeface="Bricolage Grotesque Semi Bold" pitchFamily="34" charset="-120"/>
              </a:rPr>
              <a:t>Quy Trình Training Mô Hình AI</a:t>
            </a:r>
            <a:endParaRPr lang="en-US" sz="3500" dirty="0"/>
          </a:p>
        </p:txBody>
      </p:sp>
      <p:sp>
        <p:nvSpPr>
          <p:cNvPr id="3" name="Shape 1"/>
          <p:cNvSpPr/>
          <p:nvPr/>
        </p:nvSpPr>
        <p:spPr>
          <a:xfrm>
            <a:off x="7303770" y="1419463"/>
            <a:ext cx="22860" cy="6315194"/>
          </a:xfrm>
          <a:prstGeom prst="roundRect">
            <a:avLst>
              <a:gd name="adj" fmla="val 331222"/>
            </a:avLst>
          </a:prstGeom>
          <a:solidFill>
            <a:srgbClr val="F8ECD3"/>
          </a:solidFill>
          <a:ln/>
        </p:spPr>
        <p:txBody>
          <a:bodyPr/>
          <a:lstStyle/>
          <a:p>
            <a:endParaRPr lang="en-US"/>
          </a:p>
        </p:txBody>
      </p:sp>
      <p:sp>
        <p:nvSpPr>
          <p:cNvPr id="4" name="Shape 2"/>
          <p:cNvSpPr/>
          <p:nvPr/>
        </p:nvSpPr>
        <p:spPr>
          <a:xfrm>
            <a:off x="6594515" y="1610797"/>
            <a:ext cx="540782" cy="22860"/>
          </a:xfrm>
          <a:prstGeom prst="roundRect">
            <a:avLst>
              <a:gd name="adj" fmla="val 331222"/>
            </a:avLst>
          </a:prstGeom>
          <a:solidFill>
            <a:srgbClr val="F8ECD3"/>
          </a:solidFill>
          <a:ln/>
        </p:spPr>
        <p:txBody>
          <a:bodyPr/>
          <a:lstStyle/>
          <a:p>
            <a:endParaRPr lang="en-US"/>
          </a:p>
        </p:txBody>
      </p:sp>
      <p:sp>
        <p:nvSpPr>
          <p:cNvPr id="5" name="Shape 3"/>
          <p:cNvSpPr/>
          <p:nvPr/>
        </p:nvSpPr>
        <p:spPr>
          <a:xfrm>
            <a:off x="7112437" y="1419463"/>
            <a:ext cx="405527" cy="405527"/>
          </a:xfrm>
          <a:prstGeom prst="roundRect">
            <a:avLst>
              <a:gd name="adj" fmla="val 18671"/>
            </a:avLst>
          </a:prstGeom>
          <a:solidFill>
            <a:srgbClr val="FFFFFF"/>
          </a:solidFill>
          <a:ln w="7620">
            <a:solidFill>
              <a:srgbClr val="F8ECD3"/>
            </a:solidFill>
            <a:prstDash val="solid"/>
          </a:ln>
        </p:spPr>
        <p:txBody>
          <a:bodyPr/>
          <a:lstStyle/>
          <a:p>
            <a:endParaRPr lang="en-US"/>
          </a:p>
        </p:txBody>
      </p:sp>
      <p:sp>
        <p:nvSpPr>
          <p:cNvPr id="6" name="Text 4"/>
          <p:cNvSpPr/>
          <p:nvPr/>
        </p:nvSpPr>
        <p:spPr>
          <a:xfrm>
            <a:off x="7180005" y="1453217"/>
            <a:ext cx="270391" cy="338018"/>
          </a:xfrm>
          <a:prstGeom prst="rect">
            <a:avLst/>
          </a:prstGeom>
          <a:noFill/>
          <a:ln/>
        </p:spPr>
        <p:txBody>
          <a:bodyPr wrap="none" lIns="0" tIns="0" rIns="0" bIns="0" rtlCol="0" anchor="t"/>
          <a:lstStyle/>
          <a:p>
            <a:pPr marL="0" indent="0" algn="ctr">
              <a:lnSpc>
                <a:spcPts val="2100"/>
              </a:lnSpc>
              <a:buNone/>
            </a:pPr>
            <a:r>
              <a:rPr lang="en-US" sz="2100" dirty="0">
                <a:solidFill>
                  <a:srgbClr val="2C2926"/>
                </a:solidFill>
                <a:latin typeface="Bricolage Grotesque Semi Bold" pitchFamily="34" charset="0"/>
                <a:ea typeface="Bricolage Grotesque Semi Bold" pitchFamily="34" charset="-122"/>
                <a:cs typeface="Bricolage Grotesque Semi Bold" pitchFamily="34" charset="-120"/>
              </a:rPr>
              <a:t>1</a:t>
            </a:r>
            <a:endParaRPr lang="en-US" sz="2100" dirty="0"/>
          </a:p>
        </p:txBody>
      </p:sp>
      <p:sp>
        <p:nvSpPr>
          <p:cNvPr id="7" name="Text 5"/>
          <p:cNvSpPr/>
          <p:nvPr/>
        </p:nvSpPr>
        <p:spPr>
          <a:xfrm>
            <a:off x="4160520" y="1481376"/>
            <a:ext cx="2253377" cy="281702"/>
          </a:xfrm>
          <a:prstGeom prst="rect">
            <a:avLst/>
          </a:prstGeom>
          <a:noFill/>
          <a:ln/>
        </p:spPr>
        <p:txBody>
          <a:bodyPr wrap="none" lIns="0" tIns="0" rIns="0" bIns="0" rtlCol="0" anchor="t"/>
          <a:lstStyle/>
          <a:p>
            <a:pPr marL="0" indent="0" algn="r">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Thu thập dữ liệu</a:t>
            </a:r>
            <a:endParaRPr lang="en-US" sz="1750" dirty="0"/>
          </a:p>
        </p:txBody>
      </p:sp>
      <p:sp>
        <p:nvSpPr>
          <p:cNvPr id="8" name="Text 6"/>
          <p:cNvSpPr/>
          <p:nvPr/>
        </p:nvSpPr>
        <p:spPr>
          <a:xfrm>
            <a:off x="721043" y="1871186"/>
            <a:ext cx="5692854" cy="1153478"/>
          </a:xfrm>
          <a:prstGeom prst="rect">
            <a:avLst/>
          </a:prstGeom>
          <a:noFill/>
          <a:ln/>
        </p:spPr>
        <p:txBody>
          <a:bodyPr wrap="square" lIns="0" tIns="0" rIns="0" bIns="0" rtlCol="0" anchor="t"/>
          <a:lstStyle/>
          <a:p>
            <a:pPr marL="0" indent="0" algn="r">
              <a:lnSpc>
                <a:spcPts val="2250"/>
              </a:lnSpc>
              <a:buNone/>
            </a:pPr>
            <a:r>
              <a:rPr lang="en-US" sz="1400" dirty="0">
                <a:solidFill>
                  <a:srgbClr val="2C2926"/>
                </a:solidFill>
                <a:latin typeface="Inter" pitchFamily="34" charset="0"/>
                <a:ea typeface="Inter" pitchFamily="34" charset="-122"/>
                <a:cs typeface="Inter" pitchFamily="34" charset="-120"/>
              </a:rPr>
              <a:t>Cần 2,000-5,000 ảnh người có/không đội mũ bảo hộ trong môi trường nhà máy thực tế. Chụp ở nhiều góc độ, điều kiện ánh sáng khác nhau. Có thể dùng dataset công khai như Roboflow hoặc Kaggle để bổ sung.</a:t>
            </a:r>
            <a:endParaRPr lang="en-US" sz="1400" dirty="0"/>
          </a:p>
        </p:txBody>
      </p:sp>
      <p:sp>
        <p:nvSpPr>
          <p:cNvPr id="9" name="Shape 7"/>
          <p:cNvSpPr/>
          <p:nvPr/>
        </p:nvSpPr>
        <p:spPr>
          <a:xfrm>
            <a:off x="7495103" y="2692360"/>
            <a:ext cx="540782" cy="22860"/>
          </a:xfrm>
          <a:prstGeom prst="roundRect">
            <a:avLst>
              <a:gd name="adj" fmla="val 331222"/>
            </a:avLst>
          </a:prstGeom>
          <a:solidFill>
            <a:srgbClr val="F8ECD3"/>
          </a:solidFill>
          <a:ln/>
        </p:spPr>
        <p:txBody>
          <a:bodyPr/>
          <a:lstStyle/>
          <a:p>
            <a:endParaRPr lang="en-US"/>
          </a:p>
        </p:txBody>
      </p:sp>
      <p:sp>
        <p:nvSpPr>
          <p:cNvPr id="10" name="Shape 8"/>
          <p:cNvSpPr/>
          <p:nvPr/>
        </p:nvSpPr>
        <p:spPr>
          <a:xfrm>
            <a:off x="7112437" y="2501027"/>
            <a:ext cx="405527" cy="405527"/>
          </a:xfrm>
          <a:prstGeom prst="roundRect">
            <a:avLst>
              <a:gd name="adj" fmla="val 18671"/>
            </a:avLst>
          </a:prstGeom>
          <a:solidFill>
            <a:srgbClr val="FFFFFF"/>
          </a:solidFill>
          <a:ln w="7620">
            <a:solidFill>
              <a:srgbClr val="F8ECD3"/>
            </a:solidFill>
            <a:prstDash val="solid"/>
          </a:ln>
        </p:spPr>
        <p:txBody>
          <a:bodyPr/>
          <a:lstStyle/>
          <a:p>
            <a:endParaRPr lang="en-US"/>
          </a:p>
        </p:txBody>
      </p:sp>
      <p:sp>
        <p:nvSpPr>
          <p:cNvPr id="11" name="Text 9"/>
          <p:cNvSpPr/>
          <p:nvPr/>
        </p:nvSpPr>
        <p:spPr>
          <a:xfrm>
            <a:off x="7180005" y="2534781"/>
            <a:ext cx="270391" cy="338018"/>
          </a:xfrm>
          <a:prstGeom prst="rect">
            <a:avLst/>
          </a:prstGeom>
          <a:noFill/>
          <a:ln/>
        </p:spPr>
        <p:txBody>
          <a:bodyPr wrap="none" lIns="0" tIns="0" rIns="0" bIns="0" rtlCol="0" anchor="t"/>
          <a:lstStyle/>
          <a:p>
            <a:pPr marL="0" indent="0" algn="ctr">
              <a:lnSpc>
                <a:spcPts val="2100"/>
              </a:lnSpc>
              <a:buNone/>
            </a:pPr>
            <a:r>
              <a:rPr lang="en-US" sz="2100" dirty="0">
                <a:solidFill>
                  <a:srgbClr val="2C2926"/>
                </a:solidFill>
                <a:latin typeface="Bricolage Grotesque Semi Bold" pitchFamily="34" charset="0"/>
                <a:ea typeface="Bricolage Grotesque Semi Bold" pitchFamily="34" charset="-122"/>
                <a:cs typeface="Bricolage Grotesque Semi Bold" pitchFamily="34" charset="-120"/>
              </a:rPr>
              <a:t>2</a:t>
            </a:r>
            <a:endParaRPr lang="en-US" sz="2100" dirty="0"/>
          </a:p>
        </p:txBody>
      </p:sp>
      <p:sp>
        <p:nvSpPr>
          <p:cNvPr id="12" name="Text 10"/>
          <p:cNvSpPr/>
          <p:nvPr/>
        </p:nvSpPr>
        <p:spPr>
          <a:xfrm>
            <a:off x="8216503" y="2562939"/>
            <a:ext cx="2253377" cy="281702"/>
          </a:xfrm>
          <a:prstGeom prst="rect">
            <a:avLst/>
          </a:prstGeom>
          <a:noFill/>
          <a:ln/>
        </p:spPr>
        <p:txBody>
          <a:bodyPr wrap="none" lIns="0" tIns="0" rIns="0" bIns="0" rtlCol="0" anchor="t"/>
          <a:lstStyle/>
          <a:p>
            <a:pPr marL="0" indent="0" algn="l">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Gán nhãn (Labeling)</a:t>
            </a:r>
            <a:endParaRPr lang="en-US" sz="1750" dirty="0"/>
          </a:p>
        </p:txBody>
      </p:sp>
      <p:sp>
        <p:nvSpPr>
          <p:cNvPr id="13" name="Text 11"/>
          <p:cNvSpPr/>
          <p:nvPr/>
        </p:nvSpPr>
        <p:spPr>
          <a:xfrm>
            <a:off x="8216503" y="2952750"/>
            <a:ext cx="5692854" cy="865108"/>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Sử dụng công cụ LabelImg hoặc CVAT để vẽ bounding box quanh 2 classes: "head" (đầu người) và "helmet" (mũ bảo hộ). Format annotation: YOLO txt hoặc COCO JSON.</a:t>
            </a:r>
            <a:endParaRPr lang="en-US" sz="1400" dirty="0"/>
          </a:p>
        </p:txBody>
      </p:sp>
      <p:sp>
        <p:nvSpPr>
          <p:cNvPr id="14" name="Shape 12"/>
          <p:cNvSpPr/>
          <p:nvPr/>
        </p:nvSpPr>
        <p:spPr>
          <a:xfrm>
            <a:off x="6594515" y="3624620"/>
            <a:ext cx="540782" cy="22860"/>
          </a:xfrm>
          <a:prstGeom prst="roundRect">
            <a:avLst>
              <a:gd name="adj" fmla="val 331222"/>
            </a:avLst>
          </a:prstGeom>
          <a:solidFill>
            <a:srgbClr val="F8ECD3"/>
          </a:solidFill>
          <a:ln/>
        </p:spPr>
        <p:txBody>
          <a:bodyPr/>
          <a:lstStyle/>
          <a:p>
            <a:endParaRPr lang="en-US"/>
          </a:p>
        </p:txBody>
      </p:sp>
      <p:sp>
        <p:nvSpPr>
          <p:cNvPr id="15" name="Shape 13"/>
          <p:cNvSpPr/>
          <p:nvPr/>
        </p:nvSpPr>
        <p:spPr>
          <a:xfrm>
            <a:off x="7112437" y="3433286"/>
            <a:ext cx="405527" cy="405527"/>
          </a:xfrm>
          <a:prstGeom prst="roundRect">
            <a:avLst>
              <a:gd name="adj" fmla="val 18671"/>
            </a:avLst>
          </a:prstGeom>
          <a:solidFill>
            <a:srgbClr val="FFFFFF"/>
          </a:solidFill>
          <a:ln w="7620">
            <a:solidFill>
              <a:srgbClr val="F8ECD3"/>
            </a:solidFill>
            <a:prstDash val="solid"/>
          </a:ln>
        </p:spPr>
        <p:txBody>
          <a:bodyPr/>
          <a:lstStyle/>
          <a:p>
            <a:endParaRPr lang="en-US"/>
          </a:p>
        </p:txBody>
      </p:sp>
      <p:sp>
        <p:nvSpPr>
          <p:cNvPr id="16" name="Text 14"/>
          <p:cNvSpPr/>
          <p:nvPr/>
        </p:nvSpPr>
        <p:spPr>
          <a:xfrm>
            <a:off x="7180005" y="3467040"/>
            <a:ext cx="270391" cy="338018"/>
          </a:xfrm>
          <a:prstGeom prst="rect">
            <a:avLst/>
          </a:prstGeom>
          <a:noFill/>
          <a:ln/>
        </p:spPr>
        <p:txBody>
          <a:bodyPr wrap="none" lIns="0" tIns="0" rIns="0" bIns="0" rtlCol="0" anchor="t"/>
          <a:lstStyle/>
          <a:p>
            <a:pPr marL="0" indent="0" algn="ctr">
              <a:lnSpc>
                <a:spcPts val="2100"/>
              </a:lnSpc>
              <a:buNone/>
            </a:pPr>
            <a:r>
              <a:rPr lang="en-US" sz="2100" dirty="0">
                <a:solidFill>
                  <a:srgbClr val="2C2926"/>
                </a:solidFill>
                <a:latin typeface="Bricolage Grotesque Semi Bold" pitchFamily="34" charset="0"/>
                <a:ea typeface="Bricolage Grotesque Semi Bold" pitchFamily="34" charset="-122"/>
                <a:cs typeface="Bricolage Grotesque Semi Bold" pitchFamily="34" charset="-120"/>
              </a:rPr>
              <a:t>3</a:t>
            </a:r>
            <a:endParaRPr lang="en-US" sz="2100" dirty="0"/>
          </a:p>
        </p:txBody>
      </p:sp>
      <p:sp>
        <p:nvSpPr>
          <p:cNvPr id="17" name="Text 15"/>
          <p:cNvSpPr/>
          <p:nvPr/>
        </p:nvSpPr>
        <p:spPr>
          <a:xfrm>
            <a:off x="4160520" y="3495199"/>
            <a:ext cx="2253377" cy="281702"/>
          </a:xfrm>
          <a:prstGeom prst="rect">
            <a:avLst/>
          </a:prstGeom>
          <a:noFill/>
          <a:ln/>
        </p:spPr>
        <p:txBody>
          <a:bodyPr wrap="none" lIns="0" tIns="0" rIns="0" bIns="0" rtlCol="0" anchor="t"/>
          <a:lstStyle/>
          <a:p>
            <a:pPr marL="0" indent="0" algn="r">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Data Augmentation</a:t>
            </a:r>
            <a:endParaRPr lang="en-US" sz="1750" dirty="0"/>
          </a:p>
        </p:txBody>
      </p:sp>
      <p:sp>
        <p:nvSpPr>
          <p:cNvPr id="18" name="Text 16"/>
          <p:cNvSpPr/>
          <p:nvPr/>
        </p:nvSpPr>
        <p:spPr>
          <a:xfrm>
            <a:off x="721043" y="3885009"/>
            <a:ext cx="5692854" cy="576739"/>
          </a:xfrm>
          <a:prstGeom prst="rect">
            <a:avLst/>
          </a:prstGeom>
          <a:noFill/>
          <a:ln/>
        </p:spPr>
        <p:txBody>
          <a:bodyPr wrap="square" lIns="0" tIns="0" rIns="0" bIns="0" rtlCol="0" anchor="t"/>
          <a:lstStyle/>
          <a:p>
            <a:pPr marL="0" indent="0" algn="r">
              <a:lnSpc>
                <a:spcPts val="2250"/>
              </a:lnSpc>
              <a:buNone/>
            </a:pPr>
            <a:r>
              <a:rPr lang="en-US" sz="1400" dirty="0">
                <a:solidFill>
                  <a:srgbClr val="2C2926"/>
                </a:solidFill>
                <a:latin typeface="Inter" pitchFamily="34" charset="0"/>
                <a:ea typeface="Inter" pitchFamily="34" charset="-122"/>
                <a:cs typeface="Inter" pitchFamily="34" charset="-120"/>
              </a:rPr>
              <a:t>Tăng cường dữ liệu bằng flip, rotate, brightness adjustment, blur để mô hình robust hơn. Tăng dataset lên 10,000+ ảnh training.</a:t>
            </a:r>
            <a:endParaRPr lang="en-US" sz="1400" dirty="0"/>
          </a:p>
        </p:txBody>
      </p:sp>
      <p:sp>
        <p:nvSpPr>
          <p:cNvPr id="19" name="Shape 17"/>
          <p:cNvSpPr/>
          <p:nvPr/>
        </p:nvSpPr>
        <p:spPr>
          <a:xfrm>
            <a:off x="7495103" y="4556998"/>
            <a:ext cx="540782" cy="22860"/>
          </a:xfrm>
          <a:prstGeom prst="roundRect">
            <a:avLst>
              <a:gd name="adj" fmla="val 331222"/>
            </a:avLst>
          </a:prstGeom>
          <a:solidFill>
            <a:srgbClr val="F8ECD3"/>
          </a:solidFill>
          <a:ln/>
        </p:spPr>
        <p:txBody>
          <a:bodyPr/>
          <a:lstStyle/>
          <a:p>
            <a:endParaRPr lang="en-US"/>
          </a:p>
        </p:txBody>
      </p:sp>
      <p:sp>
        <p:nvSpPr>
          <p:cNvPr id="20" name="Shape 18"/>
          <p:cNvSpPr/>
          <p:nvPr/>
        </p:nvSpPr>
        <p:spPr>
          <a:xfrm>
            <a:off x="7112437" y="4365665"/>
            <a:ext cx="405527" cy="405527"/>
          </a:xfrm>
          <a:prstGeom prst="roundRect">
            <a:avLst>
              <a:gd name="adj" fmla="val 18671"/>
            </a:avLst>
          </a:prstGeom>
          <a:solidFill>
            <a:srgbClr val="FFFFFF"/>
          </a:solidFill>
          <a:ln w="7620">
            <a:solidFill>
              <a:srgbClr val="F8ECD3"/>
            </a:solidFill>
            <a:prstDash val="solid"/>
          </a:ln>
        </p:spPr>
        <p:txBody>
          <a:bodyPr/>
          <a:lstStyle/>
          <a:p>
            <a:endParaRPr lang="en-US"/>
          </a:p>
        </p:txBody>
      </p:sp>
      <p:sp>
        <p:nvSpPr>
          <p:cNvPr id="21" name="Text 19"/>
          <p:cNvSpPr/>
          <p:nvPr/>
        </p:nvSpPr>
        <p:spPr>
          <a:xfrm>
            <a:off x="7180005" y="4399419"/>
            <a:ext cx="270391" cy="338018"/>
          </a:xfrm>
          <a:prstGeom prst="rect">
            <a:avLst/>
          </a:prstGeom>
          <a:noFill/>
          <a:ln/>
        </p:spPr>
        <p:txBody>
          <a:bodyPr wrap="none" lIns="0" tIns="0" rIns="0" bIns="0" rtlCol="0" anchor="t"/>
          <a:lstStyle/>
          <a:p>
            <a:pPr marL="0" indent="0" algn="ctr">
              <a:lnSpc>
                <a:spcPts val="2100"/>
              </a:lnSpc>
              <a:buNone/>
            </a:pPr>
            <a:r>
              <a:rPr lang="en-US" sz="2100" dirty="0">
                <a:solidFill>
                  <a:srgbClr val="2C2926"/>
                </a:solidFill>
                <a:latin typeface="Bricolage Grotesque Semi Bold" pitchFamily="34" charset="0"/>
                <a:ea typeface="Bricolage Grotesque Semi Bold" pitchFamily="34" charset="-122"/>
                <a:cs typeface="Bricolage Grotesque Semi Bold" pitchFamily="34" charset="-120"/>
              </a:rPr>
              <a:t>4</a:t>
            </a:r>
            <a:endParaRPr lang="en-US" sz="2100" dirty="0"/>
          </a:p>
        </p:txBody>
      </p:sp>
      <p:sp>
        <p:nvSpPr>
          <p:cNvPr id="22" name="Text 20"/>
          <p:cNvSpPr/>
          <p:nvPr/>
        </p:nvSpPr>
        <p:spPr>
          <a:xfrm>
            <a:off x="8216503" y="4427577"/>
            <a:ext cx="2253377" cy="281702"/>
          </a:xfrm>
          <a:prstGeom prst="rect">
            <a:avLst/>
          </a:prstGeom>
          <a:noFill/>
          <a:ln/>
        </p:spPr>
        <p:txBody>
          <a:bodyPr wrap="none" lIns="0" tIns="0" rIns="0" bIns="0" rtlCol="0" anchor="t"/>
          <a:lstStyle/>
          <a:p>
            <a:pPr marL="0" indent="0" algn="l">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Training</a:t>
            </a:r>
            <a:endParaRPr lang="en-US" sz="1750" dirty="0"/>
          </a:p>
        </p:txBody>
      </p:sp>
      <p:sp>
        <p:nvSpPr>
          <p:cNvPr id="23" name="Text 21"/>
          <p:cNvSpPr/>
          <p:nvPr/>
        </p:nvSpPr>
        <p:spPr>
          <a:xfrm>
            <a:off x="8216503" y="4817388"/>
            <a:ext cx="5692854" cy="865108"/>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Fine-tune YOLOv8 pre-trained model với dataset custom. Epochs: 100-300, batch size: 16-32. Sử dụng GPU NVIDIA (RTX 3060 trở lên). Thời gian training: 4-8 giờ.</a:t>
            </a:r>
            <a:endParaRPr lang="en-US" sz="1400" dirty="0"/>
          </a:p>
        </p:txBody>
      </p:sp>
      <p:sp>
        <p:nvSpPr>
          <p:cNvPr id="24" name="Shape 22"/>
          <p:cNvSpPr/>
          <p:nvPr/>
        </p:nvSpPr>
        <p:spPr>
          <a:xfrm>
            <a:off x="6594515" y="5489377"/>
            <a:ext cx="540782" cy="22860"/>
          </a:xfrm>
          <a:prstGeom prst="roundRect">
            <a:avLst>
              <a:gd name="adj" fmla="val 331222"/>
            </a:avLst>
          </a:prstGeom>
          <a:solidFill>
            <a:srgbClr val="F8ECD3"/>
          </a:solidFill>
          <a:ln/>
        </p:spPr>
        <p:txBody>
          <a:bodyPr/>
          <a:lstStyle/>
          <a:p>
            <a:endParaRPr lang="en-US"/>
          </a:p>
        </p:txBody>
      </p:sp>
      <p:sp>
        <p:nvSpPr>
          <p:cNvPr id="25" name="Shape 23"/>
          <p:cNvSpPr/>
          <p:nvPr/>
        </p:nvSpPr>
        <p:spPr>
          <a:xfrm>
            <a:off x="7112437" y="5298043"/>
            <a:ext cx="405527" cy="405527"/>
          </a:xfrm>
          <a:prstGeom prst="roundRect">
            <a:avLst>
              <a:gd name="adj" fmla="val 18671"/>
            </a:avLst>
          </a:prstGeom>
          <a:solidFill>
            <a:srgbClr val="FFFFFF"/>
          </a:solidFill>
          <a:ln w="7620">
            <a:solidFill>
              <a:srgbClr val="F8ECD3"/>
            </a:solidFill>
            <a:prstDash val="solid"/>
          </a:ln>
        </p:spPr>
        <p:txBody>
          <a:bodyPr/>
          <a:lstStyle/>
          <a:p>
            <a:endParaRPr lang="en-US"/>
          </a:p>
        </p:txBody>
      </p:sp>
      <p:sp>
        <p:nvSpPr>
          <p:cNvPr id="26" name="Text 24"/>
          <p:cNvSpPr/>
          <p:nvPr/>
        </p:nvSpPr>
        <p:spPr>
          <a:xfrm>
            <a:off x="7180005" y="5331797"/>
            <a:ext cx="270391" cy="338018"/>
          </a:xfrm>
          <a:prstGeom prst="rect">
            <a:avLst/>
          </a:prstGeom>
          <a:noFill/>
          <a:ln/>
        </p:spPr>
        <p:txBody>
          <a:bodyPr wrap="none" lIns="0" tIns="0" rIns="0" bIns="0" rtlCol="0" anchor="t"/>
          <a:lstStyle/>
          <a:p>
            <a:pPr marL="0" indent="0" algn="ctr">
              <a:lnSpc>
                <a:spcPts val="2100"/>
              </a:lnSpc>
              <a:buNone/>
            </a:pPr>
            <a:r>
              <a:rPr lang="en-US" sz="2100" dirty="0">
                <a:solidFill>
                  <a:srgbClr val="2C2926"/>
                </a:solidFill>
                <a:latin typeface="Bricolage Grotesque Semi Bold" pitchFamily="34" charset="0"/>
                <a:ea typeface="Bricolage Grotesque Semi Bold" pitchFamily="34" charset="-122"/>
                <a:cs typeface="Bricolage Grotesque Semi Bold" pitchFamily="34" charset="-120"/>
              </a:rPr>
              <a:t>5</a:t>
            </a:r>
            <a:endParaRPr lang="en-US" sz="2100" dirty="0"/>
          </a:p>
        </p:txBody>
      </p:sp>
      <p:sp>
        <p:nvSpPr>
          <p:cNvPr id="27" name="Text 25"/>
          <p:cNvSpPr/>
          <p:nvPr/>
        </p:nvSpPr>
        <p:spPr>
          <a:xfrm>
            <a:off x="4160520" y="5359956"/>
            <a:ext cx="2253377" cy="281702"/>
          </a:xfrm>
          <a:prstGeom prst="rect">
            <a:avLst/>
          </a:prstGeom>
          <a:noFill/>
          <a:ln/>
        </p:spPr>
        <p:txBody>
          <a:bodyPr wrap="none" lIns="0" tIns="0" rIns="0" bIns="0" rtlCol="0" anchor="t"/>
          <a:lstStyle/>
          <a:p>
            <a:pPr marL="0" indent="0" algn="r">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Validation &amp; Testing</a:t>
            </a:r>
            <a:endParaRPr lang="en-US" sz="1750" dirty="0"/>
          </a:p>
        </p:txBody>
      </p:sp>
      <p:sp>
        <p:nvSpPr>
          <p:cNvPr id="28" name="Text 26"/>
          <p:cNvSpPr/>
          <p:nvPr/>
        </p:nvSpPr>
        <p:spPr>
          <a:xfrm>
            <a:off x="721043" y="5749766"/>
            <a:ext cx="5692854" cy="865108"/>
          </a:xfrm>
          <a:prstGeom prst="rect">
            <a:avLst/>
          </a:prstGeom>
          <a:noFill/>
          <a:ln/>
        </p:spPr>
        <p:txBody>
          <a:bodyPr wrap="square" lIns="0" tIns="0" rIns="0" bIns="0" rtlCol="0" anchor="t"/>
          <a:lstStyle/>
          <a:p>
            <a:pPr marL="0" indent="0" algn="r">
              <a:lnSpc>
                <a:spcPts val="2250"/>
              </a:lnSpc>
              <a:buNone/>
            </a:pPr>
            <a:r>
              <a:rPr lang="en-US" sz="1400" dirty="0">
                <a:solidFill>
                  <a:srgbClr val="2C2926"/>
                </a:solidFill>
                <a:latin typeface="Inter" pitchFamily="34" charset="0"/>
                <a:ea typeface="Inter" pitchFamily="34" charset="-122"/>
                <a:cs typeface="Inter" pitchFamily="34" charset="-120"/>
              </a:rPr>
              <a:t>Đánh giá mô hình trên test set (20% data). Metrics quan trọng: Precision, Recall, mAP@0.5. Mục tiêu: mAP &gt; 85%, Recall &gt; 90% (ít bỏ sót).</a:t>
            </a:r>
            <a:endParaRPr lang="en-US" sz="1400" dirty="0"/>
          </a:p>
        </p:txBody>
      </p:sp>
      <p:sp>
        <p:nvSpPr>
          <p:cNvPr id="29" name="Shape 27"/>
          <p:cNvSpPr/>
          <p:nvPr/>
        </p:nvSpPr>
        <p:spPr>
          <a:xfrm>
            <a:off x="7495103" y="6421755"/>
            <a:ext cx="540782" cy="22860"/>
          </a:xfrm>
          <a:prstGeom prst="roundRect">
            <a:avLst>
              <a:gd name="adj" fmla="val 331222"/>
            </a:avLst>
          </a:prstGeom>
          <a:solidFill>
            <a:srgbClr val="F8ECD3"/>
          </a:solidFill>
          <a:ln/>
        </p:spPr>
        <p:txBody>
          <a:bodyPr/>
          <a:lstStyle/>
          <a:p>
            <a:endParaRPr lang="en-US"/>
          </a:p>
        </p:txBody>
      </p:sp>
      <p:sp>
        <p:nvSpPr>
          <p:cNvPr id="30" name="Shape 28"/>
          <p:cNvSpPr/>
          <p:nvPr/>
        </p:nvSpPr>
        <p:spPr>
          <a:xfrm>
            <a:off x="7112437" y="6230422"/>
            <a:ext cx="405527" cy="405527"/>
          </a:xfrm>
          <a:prstGeom prst="roundRect">
            <a:avLst>
              <a:gd name="adj" fmla="val 18671"/>
            </a:avLst>
          </a:prstGeom>
          <a:solidFill>
            <a:srgbClr val="FFFFFF"/>
          </a:solidFill>
          <a:ln w="7620">
            <a:solidFill>
              <a:srgbClr val="F8ECD3"/>
            </a:solidFill>
            <a:prstDash val="solid"/>
          </a:ln>
        </p:spPr>
        <p:txBody>
          <a:bodyPr/>
          <a:lstStyle/>
          <a:p>
            <a:endParaRPr lang="en-US"/>
          </a:p>
        </p:txBody>
      </p:sp>
      <p:sp>
        <p:nvSpPr>
          <p:cNvPr id="31" name="Text 29"/>
          <p:cNvSpPr/>
          <p:nvPr/>
        </p:nvSpPr>
        <p:spPr>
          <a:xfrm>
            <a:off x="7180005" y="6264176"/>
            <a:ext cx="270391" cy="338018"/>
          </a:xfrm>
          <a:prstGeom prst="rect">
            <a:avLst/>
          </a:prstGeom>
          <a:noFill/>
          <a:ln/>
        </p:spPr>
        <p:txBody>
          <a:bodyPr wrap="none" lIns="0" tIns="0" rIns="0" bIns="0" rtlCol="0" anchor="t"/>
          <a:lstStyle/>
          <a:p>
            <a:pPr marL="0" indent="0" algn="ctr">
              <a:lnSpc>
                <a:spcPts val="2100"/>
              </a:lnSpc>
              <a:buNone/>
            </a:pPr>
            <a:r>
              <a:rPr lang="en-US" sz="2100" dirty="0">
                <a:solidFill>
                  <a:srgbClr val="2C2926"/>
                </a:solidFill>
                <a:latin typeface="Bricolage Grotesque Semi Bold" pitchFamily="34" charset="0"/>
                <a:ea typeface="Bricolage Grotesque Semi Bold" pitchFamily="34" charset="-122"/>
                <a:cs typeface="Bricolage Grotesque Semi Bold" pitchFamily="34" charset="-120"/>
              </a:rPr>
              <a:t>6</a:t>
            </a:r>
            <a:endParaRPr lang="en-US" sz="2100" dirty="0"/>
          </a:p>
        </p:txBody>
      </p:sp>
      <p:sp>
        <p:nvSpPr>
          <p:cNvPr id="32" name="Text 30"/>
          <p:cNvSpPr/>
          <p:nvPr/>
        </p:nvSpPr>
        <p:spPr>
          <a:xfrm>
            <a:off x="8216503" y="6292334"/>
            <a:ext cx="2253377" cy="281702"/>
          </a:xfrm>
          <a:prstGeom prst="rect">
            <a:avLst/>
          </a:prstGeom>
          <a:noFill/>
          <a:ln/>
        </p:spPr>
        <p:txBody>
          <a:bodyPr wrap="none" lIns="0" tIns="0" rIns="0" bIns="0" rtlCol="0" anchor="t"/>
          <a:lstStyle/>
          <a:p>
            <a:pPr marL="0" indent="0" algn="l">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Optimization</a:t>
            </a:r>
            <a:endParaRPr lang="en-US" sz="1750" dirty="0"/>
          </a:p>
        </p:txBody>
      </p:sp>
      <p:sp>
        <p:nvSpPr>
          <p:cNvPr id="33" name="Text 31"/>
          <p:cNvSpPr/>
          <p:nvPr/>
        </p:nvSpPr>
        <p:spPr>
          <a:xfrm>
            <a:off x="8216503" y="6682145"/>
            <a:ext cx="5692854" cy="576739"/>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Chuyển model sang TensorRT hoặc ONNX để tăng tốc inference. Giảm kích thước model bằng quantization nếu cần.</a:t>
            </a:r>
            <a:endParaRPr lang="en-US"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2828" y="499229"/>
            <a:ext cx="7012186" cy="564713"/>
          </a:xfrm>
          <a:prstGeom prst="rect">
            <a:avLst/>
          </a:prstGeom>
          <a:noFill/>
          <a:ln/>
        </p:spPr>
        <p:txBody>
          <a:bodyPr wrap="none" lIns="0" tIns="0" rIns="0" bIns="0" rtlCol="0" anchor="t"/>
          <a:lstStyle/>
          <a:p>
            <a:pPr marL="0" indent="0" algn="l">
              <a:lnSpc>
                <a:spcPts val="4400"/>
              </a:lnSpc>
              <a:buNone/>
            </a:pPr>
            <a:r>
              <a:rPr lang="en-US" sz="3550" dirty="0">
                <a:solidFill>
                  <a:srgbClr val="2C2926"/>
                </a:solidFill>
                <a:latin typeface="Bricolage Grotesque Semi Bold" pitchFamily="34" charset="0"/>
                <a:ea typeface="Bricolage Grotesque Semi Bold" pitchFamily="34" charset="-122"/>
                <a:cs typeface="Bricolage Grotesque Semi Bold" pitchFamily="34" charset="-120"/>
              </a:rPr>
              <a:t>Tích Hợp Camera Thời Gian Thực</a:t>
            </a:r>
            <a:endParaRPr lang="en-US" sz="3550" dirty="0"/>
          </a:p>
        </p:txBody>
      </p:sp>
      <p:sp>
        <p:nvSpPr>
          <p:cNvPr id="3" name="Shape 1"/>
          <p:cNvSpPr/>
          <p:nvPr/>
        </p:nvSpPr>
        <p:spPr>
          <a:xfrm>
            <a:off x="993815" y="1877020"/>
            <a:ext cx="6230898" cy="180618"/>
          </a:xfrm>
          <a:prstGeom prst="roundRect">
            <a:avLst>
              <a:gd name="adj" fmla="val 42027"/>
            </a:avLst>
          </a:prstGeom>
          <a:solidFill>
            <a:srgbClr val="FFFFFF"/>
          </a:solidFill>
          <a:ln w="7620">
            <a:solidFill>
              <a:srgbClr val="F8ECD3"/>
            </a:solidFill>
            <a:prstDash val="solid"/>
          </a:ln>
        </p:spPr>
        <p:txBody>
          <a:bodyPr/>
          <a:lstStyle/>
          <a:p>
            <a:endParaRPr lang="en-US"/>
          </a:p>
        </p:txBody>
      </p:sp>
      <p:sp>
        <p:nvSpPr>
          <p:cNvPr id="4" name="Shape 2"/>
          <p:cNvSpPr/>
          <p:nvPr/>
        </p:nvSpPr>
        <p:spPr>
          <a:xfrm>
            <a:off x="722828" y="1696224"/>
            <a:ext cx="542092" cy="542092"/>
          </a:xfrm>
          <a:prstGeom prst="roundRect">
            <a:avLst>
              <a:gd name="adj" fmla="val 84340"/>
            </a:avLst>
          </a:prstGeom>
          <a:solidFill>
            <a:srgbClr val="FFFFFF"/>
          </a:solidFill>
          <a:ln w="7620">
            <a:solidFill>
              <a:srgbClr val="F8ECD3"/>
            </a:solidFill>
            <a:prstDash val="solid"/>
          </a:ln>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8322" y="1831836"/>
            <a:ext cx="270986" cy="270986"/>
          </a:xfrm>
          <a:prstGeom prst="rect">
            <a:avLst/>
          </a:prstGeom>
        </p:spPr>
      </p:pic>
      <p:sp>
        <p:nvSpPr>
          <p:cNvPr id="6" name="Text 3"/>
          <p:cNvSpPr/>
          <p:nvPr/>
        </p:nvSpPr>
        <p:spPr>
          <a:xfrm>
            <a:off x="903446" y="2418993"/>
            <a:ext cx="2259092" cy="282297"/>
          </a:xfrm>
          <a:prstGeom prst="rect">
            <a:avLst/>
          </a:prstGeom>
          <a:noFill/>
          <a:ln/>
        </p:spPr>
        <p:txBody>
          <a:bodyPr wrap="none" lIns="0" tIns="0" rIns="0" bIns="0" rtlCol="0" anchor="t"/>
          <a:lstStyle/>
          <a:p>
            <a:pPr marL="0" indent="0" algn="l">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Kết nối camera IP</a:t>
            </a:r>
            <a:endParaRPr lang="en-US" sz="1750" dirty="0"/>
          </a:p>
        </p:txBody>
      </p:sp>
      <p:sp>
        <p:nvSpPr>
          <p:cNvPr id="7" name="Text 4"/>
          <p:cNvSpPr/>
          <p:nvPr/>
        </p:nvSpPr>
        <p:spPr>
          <a:xfrm>
            <a:off x="903446" y="2809637"/>
            <a:ext cx="6140768" cy="867251"/>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Hỗ trợ RTSP, RTMP, HTTP stream từ các hãng Hikvision, Dahua, Axis. URL format: rtsp://username:password@ip:554/stream. OpenCV VideoCapture đọc trực tiếp từ RTSP URL.</a:t>
            </a:r>
            <a:endParaRPr lang="en-US" sz="1400" dirty="0"/>
          </a:p>
        </p:txBody>
      </p:sp>
      <p:sp>
        <p:nvSpPr>
          <p:cNvPr id="8" name="Shape 5"/>
          <p:cNvSpPr/>
          <p:nvPr/>
        </p:nvSpPr>
        <p:spPr>
          <a:xfrm>
            <a:off x="7676436" y="1606034"/>
            <a:ext cx="6231017" cy="180618"/>
          </a:xfrm>
          <a:prstGeom prst="roundRect">
            <a:avLst>
              <a:gd name="adj" fmla="val 42027"/>
            </a:avLst>
          </a:prstGeom>
          <a:solidFill>
            <a:srgbClr val="FFFFFF"/>
          </a:solidFill>
          <a:ln w="7620">
            <a:solidFill>
              <a:srgbClr val="F8ECD3"/>
            </a:solidFill>
            <a:prstDash val="solid"/>
          </a:ln>
        </p:spPr>
        <p:txBody>
          <a:bodyPr/>
          <a:lstStyle/>
          <a:p>
            <a:endParaRPr lang="en-US"/>
          </a:p>
        </p:txBody>
      </p:sp>
      <p:sp>
        <p:nvSpPr>
          <p:cNvPr id="9" name="Shape 6"/>
          <p:cNvSpPr/>
          <p:nvPr/>
        </p:nvSpPr>
        <p:spPr>
          <a:xfrm>
            <a:off x="7405449" y="1425238"/>
            <a:ext cx="542092" cy="542092"/>
          </a:xfrm>
          <a:prstGeom prst="roundRect">
            <a:avLst>
              <a:gd name="adj" fmla="val 84340"/>
            </a:avLst>
          </a:prstGeom>
          <a:solidFill>
            <a:srgbClr val="FFFFFF"/>
          </a:solidFill>
          <a:ln w="7620">
            <a:solidFill>
              <a:srgbClr val="F8ECD3"/>
            </a:solidFill>
            <a:prstDash val="solid"/>
          </a:ln>
        </p:spPr>
        <p:txBody>
          <a:bodyPr/>
          <a:lstStyle/>
          <a:p>
            <a:endParaRPr lang="en-US"/>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0942" y="1560850"/>
            <a:ext cx="270986" cy="270986"/>
          </a:xfrm>
          <a:prstGeom prst="rect">
            <a:avLst/>
          </a:prstGeom>
        </p:spPr>
      </p:pic>
      <p:sp>
        <p:nvSpPr>
          <p:cNvPr id="11" name="Text 7"/>
          <p:cNvSpPr/>
          <p:nvPr/>
        </p:nvSpPr>
        <p:spPr>
          <a:xfrm>
            <a:off x="7586067" y="2148007"/>
            <a:ext cx="2259092" cy="282297"/>
          </a:xfrm>
          <a:prstGeom prst="rect">
            <a:avLst/>
          </a:prstGeom>
          <a:noFill/>
          <a:ln/>
        </p:spPr>
        <p:txBody>
          <a:bodyPr wrap="none" lIns="0" tIns="0" rIns="0" bIns="0" rtlCol="0" anchor="t"/>
          <a:lstStyle/>
          <a:p>
            <a:pPr marL="0" indent="0" algn="l">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Cấu hình hệ thống</a:t>
            </a:r>
            <a:endParaRPr lang="en-US" sz="1750" dirty="0"/>
          </a:p>
        </p:txBody>
      </p:sp>
      <p:sp>
        <p:nvSpPr>
          <p:cNvPr id="12" name="Text 8"/>
          <p:cNvSpPr/>
          <p:nvPr/>
        </p:nvSpPr>
        <p:spPr>
          <a:xfrm>
            <a:off x="7586067" y="2538651"/>
            <a:ext cx="6140887" cy="867251"/>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Setup server Ubuntu/Windows có GPU. Cài đặt CUDA, cuDNN cho PyTorch. Cấu hình firewall cho phép kết nối tới camera. Setup Redis/RabbitMQ nếu cần queue xử lý nhiều camera.</a:t>
            </a:r>
            <a:endParaRPr lang="en-US" sz="1400" dirty="0"/>
          </a:p>
        </p:txBody>
      </p:sp>
      <p:sp>
        <p:nvSpPr>
          <p:cNvPr id="13" name="Shape 9"/>
          <p:cNvSpPr/>
          <p:nvPr/>
        </p:nvSpPr>
        <p:spPr>
          <a:xfrm>
            <a:off x="993815" y="4489847"/>
            <a:ext cx="6230898" cy="180618"/>
          </a:xfrm>
          <a:prstGeom prst="roundRect">
            <a:avLst>
              <a:gd name="adj" fmla="val 42027"/>
            </a:avLst>
          </a:prstGeom>
          <a:solidFill>
            <a:srgbClr val="FFFFFF"/>
          </a:solidFill>
          <a:ln w="7620">
            <a:solidFill>
              <a:srgbClr val="F8ECD3"/>
            </a:solidFill>
            <a:prstDash val="solid"/>
          </a:ln>
        </p:spPr>
        <p:txBody>
          <a:bodyPr/>
          <a:lstStyle/>
          <a:p>
            <a:endParaRPr lang="en-US"/>
          </a:p>
        </p:txBody>
      </p:sp>
      <p:sp>
        <p:nvSpPr>
          <p:cNvPr id="14" name="Shape 10"/>
          <p:cNvSpPr/>
          <p:nvPr/>
        </p:nvSpPr>
        <p:spPr>
          <a:xfrm>
            <a:off x="722828" y="4309050"/>
            <a:ext cx="542092" cy="542092"/>
          </a:xfrm>
          <a:prstGeom prst="roundRect">
            <a:avLst>
              <a:gd name="adj" fmla="val 84340"/>
            </a:avLst>
          </a:prstGeom>
          <a:solidFill>
            <a:srgbClr val="FFFFFF"/>
          </a:solidFill>
          <a:ln w="7620">
            <a:solidFill>
              <a:srgbClr val="F8ECD3"/>
            </a:solidFill>
            <a:prstDash val="solid"/>
          </a:ln>
        </p:spPr>
        <p:txBody>
          <a:bodyPr/>
          <a:lstStyle/>
          <a:p>
            <a:endParaRPr lang="en-US"/>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8322" y="4444663"/>
            <a:ext cx="270986" cy="270986"/>
          </a:xfrm>
          <a:prstGeom prst="rect">
            <a:avLst/>
          </a:prstGeom>
        </p:spPr>
      </p:pic>
      <p:sp>
        <p:nvSpPr>
          <p:cNvPr id="16" name="Text 11"/>
          <p:cNvSpPr/>
          <p:nvPr/>
        </p:nvSpPr>
        <p:spPr>
          <a:xfrm>
            <a:off x="903446" y="5031819"/>
            <a:ext cx="2259092" cy="282297"/>
          </a:xfrm>
          <a:prstGeom prst="rect">
            <a:avLst/>
          </a:prstGeom>
          <a:noFill/>
          <a:ln/>
        </p:spPr>
        <p:txBody>
          <a:bodyPr wrap="none" lIns="0" tIns="0" rIns="0" bIns="0" rtlCol="0" anchor="t"/>
          <a:lstStyle/>
          <a:p>
            <a:pPr marL="0" indent="0" algn="l">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Xử lý real-time</a:t>
            </a:r>
            <a:endParaRPr lang="en-US" sz="1750" dirty="0"/>
          </a:p>
        </p:txBody>
      </p:sp>
      <p:sp>
        <p:nvSpPr>
          <p:cNvPr id="17" name="Text 12"/>
          <p:cNvSpPr/>
          <p:nvPr/>
        </p:nvSpPr>
        <p:spPr>
          <a:xfrm>
            <a:off x="903446" y="5422463"/>
            <a:ext cx="6140768" cy="867251"/>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Multi-threading: 1 thread đọc stream, 1 thread chạy AI inference, 1 thread gửi alert. Sử dụng queue buffer để tránh frame drop. Target latency: dưới 2 giây end-to-end.</a:t>
            </a:r>
            <a:endParaRPr lang="en-US" sz="1400" dirty="0"/>
          </a:p>
        </p:txBody>
      </p:sp>
      <p:sp>
        <p:nvSpPr>
          <p:cNvPr id="18" name="Shape 13"/>
          <p:cNvSpPr/>
          <p:nvPr/>
        </p:nvSpPr>
        <p:spPr>
          <a:xfrm>
            <a:off x="7676436" y="4218861"/>
            <a:ext cx="6231017" cy="180618"/>
          </a:xfrm>
          <a:prstGeom prst="roundRect">
            <a:avLst>
              <a:gd name="adj" fmla="val 42027"/>
            </a:avLst>
          </a:prstGeom>
          <a:solidFill>
            <a:srgbClr val="FFFFFF"/>
          </a:solidFill>
          <a:ln w="7620">
            <a:solidFill>
              <a:srgbClr val="F8ECD3"/>
            </a:solidFill>
            <a:prstDash val="solid"/>
          </a:ln>
        </p:spPr>
        <p:txBody>
          <a:bodyPr/>
          <a:lstStyle/>
          <a:p>
            <a:endParaRPr lang="en-US"/>
          </a:p>
        </p:txBody>
      </p:sp>
      <p:sp>
        <p:nvSpPr>
          <p:cNvPr id="19" name="Shape 14"/>
          <p:cNvSpPr/>
          <p:nvPr/>
        </p:nvSpPr>
        <p:spPr>
          <a:xfrm>
            <a:off x="7405449" y="4038064"/>
            <a:ext cx="542092" cy="542092"/>
          </a:xfrm>
          <a:prstGeom prst="roundRect">
            <a:avLst>
              <a:gd name="adj" fmla="val 84340"/>
            </a:avLst>
          </a:prstGeom>
          <a:solidFill>
            <a:srgbClr val="FFFFFF"/>
          </a:solidFill>
          <a:ln w="7620">
            <a:solidFill>
              <a:srgbClr val="F8ECD3"/>
            </a:solidFill>
            <a:prstDash val="solid"/>
          </a:ln>
        </p:spPr>
        <p:txBody>
          <a:bodyPr/>
          <a:lstStyle/>
          <a:p>
            <a:endParaRPr lang="en-US"/>
          </a:p>
        </p:txBody>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40942" y="4173676"/>
            <a:ext cx="270986" cy="270986"/>
          </a:xfrm>
          <a:prstGeom prst="rect">
            <a:avLst/>
          </a:prstGeom>
        </p:spPr>
      </p:pic>
      <p:sp>
        <p:nvSpPr>
          <p:cNvPr id="21" name="Text 15"/>
          <p:cNvSpPr/>
          <p:nvPr/>
        </p:nvSpPr>
        <p:spPr>
          <a:xfrm>
            <a:off x="7586067" y="4760833"/>
            <a:ext cx="2259092" cy="282297"/>
          </a:xfrm>
          <a:prstGeom prst="rect">
            <a:avLst/>
          </a:prstGeom>
          <a:noFill/>
          <a:ln/>
        </p:spPr>
        <p:txBody>
          <a:bodyPr wrap="none" lIns="0" tIns="0" rIns="0" bIns="0" rtlCol="0" anchor="t"/>
          <a:lstStyle/>
          <a:p>
            <a:pPr marL="0" indent="0" algn="l">
              <a:lnSpc>
                <a:spcPts val="2200"/>
              </a:lnSpc>
              <a:buNone/>
            </a:pPr>
            <a:r>
              <a:rPr lang="en-US" sz="1750" dirty="0">
                <a:solidFill>
                  <a:srgbClr val="2C2926"/>
                </a:solidFill>
                <a:latin typeface="Bricolage Grotesque Semi Bold" pitchFamily="34" charset="0"/>
                <a:ea typeface="Bricolage Grotesque Semi Bold" pitchFamily="34" charset="-122"/>
                <a:cs typeface="Bricolage Grotesque Semi Bold" pitchFamily="34" charset="-120"/>
              </a:rPr>
              <a:t>Alert system</a:t>
            </a:r>
            <a:endParaRPr lang="en-US" sz="1750" dirty="0"/>
          </a:p>
        </p:txBody>
      </p:sp>
      <p:sp>
        <p:nvSpPr>
          <p:cNvPr id="22" name="Text 16"/>
          <p:cNvSpPr/>
          <p:nvPr/>
        </p:nvSpPr>
        <p:spPr>
          <a:xfrm>
            <a:off x="7586067" y="5151477"/>
            <a:ext cx="6140887" cy="867251"/>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Gửi cảnh báo qua Telegram Bot API (dễ setup), email SMTP, hoặc webhook đến hệ thống quản lý của nhà máy. Kèm theo snapshot ảnh vi phạm, timestamp, vị trí camera.</a:t>
            </a:r>
            <a:endParaRPr lang="en-US" sz="1400" dirty="0"/>
          </a:p>
        </p:txBody>
      </p:sp>
      <p:sp>
        <p:nvSpPr>
          <p:cNvPr id="23" name="Shape 17"/>
          <p:cNvSpPr/>
          <p:nvPr/>
        </p:nvSpPr>
        <p:spPr>
          <a:xfrm>
            <a:off x="722828" y="6673572"/>
            <a:ext cx="13184743" cy="1056799"/>
          </a:xfrm>
          <a:prstGeom prst="roundRect">
            <a:avLst>
              <a:gd name="adj" fmla="val 7183"/>
            </a:avLst>
          </a:prstGeom>
          <a:solidFill>
            <a:srgbClr val="F4E3BD"/>
          </a:solidFill>
          <a:ln/>
        </p:spPr>
        <p:txBody>
          <a:bodyPr/>
          <a:lstStyle/>
          <a:p>
            <a:endParaRPr lang="en-US"/>
          </a:p>
        </p:txBody>
      </p:sp>
      <p:pic>
        <p:nvPicPr>
          <p:cNvPr id="24" name="Image 4" descr="preencoded.png"/>
          <p:cNvPicPr>
            <a:picLocks noChangeAspect="1"/>
          </p:cNvPicPr>
          <p:nvPr/>
        </p:nvPicPr>
        <p:blipFill>
          <a:blip r:embed="rId11"/>
          <a:stretch>
            <a:fillRect/>
          </a:stretch>
        </p:blipFill>
        <p:spPr>
          <a:xfrm>
            <a:off x="903446" y="6946940"/>
            <a:ext cx="225862" cy="180618"/>
          </a:xfrm>
          <a:prstGeom prst="rect">
            <a:avLst/>
          </a:prstGeom>
        </p:spPr>
      </p:pic>
      <p:sp>
        <p:nvSpPr>
          <p:cNvPr id="25" name="Text 18"/>
          <p:cNvSpPr/>
          <p:nvPr/>
        </p:nvSpPr>
        <p:spPr>
          <a:xfrm>
            <a:off x="1309926" y="6899315"/>
            <a:ext cx="12417028" cy="578168"/>
          </a:xfrm>
          <a:prstGeom prst="rect">
            <a:avLst/>
          </a:prstGeom>
          <a:noFill/>
          <a:ln/>
        </p:spPr>
        <p:txBody>
          <a:bodyPr wrap="square" lIns="0" tIns="0" rIns="0" bIns="0" rtlCol="0" anchor="t"/>
          <a:lstStyle/>
          <a:p>
            <a:pPr marL="0" indent="0" algn="l">
              <a:lnSpc>
                <a:spcPts val="2250"/>
              </a:lnSpc>
              <a:buNone/>
            </a:pPr>
            <a:r>
              <a:rPr lang="en-US" sz="1400" b="1" dirty="0">
                <a:solidFill>
                  <a:srgbClr val="000000"/>
                </a:solidFill>
                <a:latin typeface="Inter" pitchFamily="34" charset="0"/>
                <a:ea typeface="Inter" pitchFamily="34" charset="-122"/>
                <a:cs typeface="Inter" pitchFamily="34" charset="-120"/>
              </a:rPr>
              <a:t>Lưu ý quan trọng:</a:t>
            </a:r>
            <a:r>
              <a:rPr lang="en-US" sz="1400" dirty="0">
                <a:solidFill>
                  <a:srgbClr val="000000"/>
                </a:solidFill>
                <a:latin typeface="Inter" pitchFamily="34" charset="0"/>
                <a:ea typeface="Inter" pitchFamily="34" charset="-122"/>
                <a:cs typeface="Inter" pitchFamily="34" charset="-120"/>
              </a:rPr>
              <a:t> Cần test băng thông mạng trước khi triển khai. Mỗi camera 1080p stream tốn ~4-8 Mbps. Với 10 camera cần băng thông tối thiểu 100 Mbps.</a:t>
            </a:r>
            <a:endParaRPr lang="en-US"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6835" y="272891"/>
            <a:ext cx="3760113"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Roadmap Triển Khai &amp; Mở Rộng</a:t>
            </a:r>
            <a:endParaRPr lang="en-US" sz="1950" dirty="0"/>
          </a:p>
        </p:txBody>
      </p:sp>
      <p:sp>
        <p:nvSpPr>
          <p:cNvPr id="3" name="Text 1"/>
          <p:cNvSpPr/>
          <p:nvPr/>
        </p:nvSpPr>
        <p:spPr>
          <a:xfrm>
            <a:off x="396835" y="831056"/>
            <a:ext cx="1958935" cy="185976"/>
          </a:xfrm>
          <a:prstGeom prst="rect">
            <a:avLst/>
          </a:prstGeom>
          <a:noFill/>
          <a:ln/>
        </p:spPr>
        <p:txBody>
          <a:bodyPr wrap="none" lIns="0" tIns="0" rIns="0" bIns="0" rtlCol="0" anchor="t"/>
          <a:lstStyle/>
          <a:p>
            <a:pPr marL="0" indent="0" algn="l">
              <a:lnSpc>
                <a:spcPts val="1450"/>
              </a:lnSpc>
              <a:buNone/>
            </a:pPr>
            <a:r>
              <a:rPr lang="en-US" sz="1150" dirty="0">
                <a:solidFill>
                  <a:srgbClr val="2C2926"/>
                </a:solidFill>
                <a:latin typeface="Bricolage Grotesque Semi Bold" pitchFamily="34" charset="0"/>
                <a:ea typeface="Bricolage Grotesque Semi Bold" pitchFamily="34" charset="-122"/>
                <a:cs typeface="Bricolage Grotesque Semi Bold" pitchFamily="34" charset="-120"/>
              </a:rPr>
              <a:t>Giai đoạn 1: MVP (2-3 tháng)</a:t>
            </a:r>
            <a:endParaRPr lang="en-US" sz="1150" dirty="0"/>
          </a:p>
        </p:txBody>
      </p:sp>
      <p:sp>
        <p:nvSpPr>
          <p:cNvPr id="4" name="Shape 2"/>
          <p:cNvSpPr/>
          <p:nvPr/>
        </p:nvSpPr>
        <p:spPr>
          <a:xfrm>
            <a:off x="396835" y="1128593"/>
            <a:ext cx="223242" cy="223242"/>
          </a:xfrm>
          <a:prstGeom prst="roundRect">
            <a:avLst>
              <a:gd name="adj" fmla="val 18670"/>
            </a:avLst>
          </a:prstGeom>
          <a:solidFill>
            <a:srgbClr val="FFFFFF"/>
          </a:solidFill>
          <a:ln w="7620">
            <a:solidFill>
              <a:srgbClr val="F8ECD3"/>
            </a:solidFill>
            <a:prstDash val="solid"/>
          </a:ln>
        </p:spPr>
        <p:txBody>
          <a:bodyPr/>
          <a:lstStyle/>
          <a:p>
            <a:endParaRPr lang="en-US"/>
          </a:p>
        </p:txBody>
      </p:sp>
      <p:sp>
        <p:nvSpPr>
          <p:cNvPr id="5" name="Text 3"/>
          <p:cNvSpPr/>
          <p:nvPr/>
        </p:nvSpPr>
        <p:spPr>
          <a:xfrm>
            <a:off x="433983" y="1147167"/>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2C2926"/>
                </a:solidFill>
                <a:latin typeface="Bricolage Grotesque Semi Bold" pitchFamily="34" charset="0"/>
                <a:ea typeface="Bricolage Grotesque Semi Bold" pitchFamily="34" charset="-122"/>
                <a:cs typeface="Bricolage Grotesque Semi Bold" pitchFamily="34" charset="-120"/>
              </a:rPr>
              <a:t>1</a:t>
            </a:r>
            <a:endParaRPr lang="en-US" sz="1150" dirty="0"/>
          </a:p>
        </p:txBody>
      </p:sp>
      <p:sp>
        <p:nvSpPr>
          <p:cNvPr id="6" name="Text 4"/>
          <p:cNvSpPr/>
          <p:nvPr/>
        </p:nvSpPr>
        <p:spPr>
          <a:xfrm>
            <a:off x="719257" y="1162645"/>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2C2926"/>
                </a:solidFill>
                <a:latin typeface="Bricolage Grotesque Semi Bold" pitchFamily="34" charset="0"/>
                <a:ea typeface="Bricolage Grotesque Semi Bold" pitchFamily="34" charset="-122"/>
                <a:cs typeface="Bricolage Grotesque Semi Bold" pitchFamily="34" charset="-120"/>
              </a:rPr>
              <a:t>Tháng 1</a:t>
            </a:r>
            <a:endParaRPr lang="en-US" sz="950" dirty="0"/>
          </a:p>
        </p:txBody>
      </p:sp>
      <p:sp>
        <p:nvSpPr>
          <p:cNvPr id="7" name="Text 5"/>
          <p:cNvSpPr/>
          <p:nvPr/>
        </p:nvSpPr>
        <p:spPr>
          <a:xfrm>
            <a:off x="719257" y="1416844"/>
            <a:ext cx="6474976" cy="158591"/>
          </a:xfrm>
          <a:prstGeom prst="rect">
            <a:avLst/>
          </a:prstGeom>
          <a:noFill/>
          <a:ln/>
        </p:spPr>
        <p:txBody>
          <a:bodyPr wrap="none" lIns="0" tIns="0" rIns="0" bIns="0" rtlCol="0" anchor="t"/>
          <a:lstStyle/>
          <a:p>
            <a:pPr marL="0" indent="0" algn="l">
              <a:lnSpc>
                <a:spcPts val="1250"/>
              </a:lnSpc>
              <a:buNone/>
            </a:pPr>
            <a:r>
              <a:rPr lang="en-US" sz="750" dirty="0">
                <a:solidFill>
                  <a:srgbClr val="2C2926"/>
                </a:solidFill>
                <a:latin typeface="Inter" pitchFamily="34" charset="0"/>
                <a:ea typeface="Inter" pitchFamily="34" charset="-122"/>
                <a:cs typeface="Inter" pitchFamily="34" charset="-120"/>
              </a:rPr>
              <a:t>Thu thập data, training model nhận diện mũ bảo hộ, đạt mAP &gt; 85%</a:t>
            </a:r>
            <a:endParaRPr lang="en-US" sz="750" dirty="0"/>
          </a:p>
        </p:txBody>
      </p:sp>
      <p:sp>
        <p:nvSpPr>
          <p:cNvPr id="8" name="Shape 6"/>
          <p:cNvSpPr/>
          <p:nvPr/>
        </p:nvSpPr>
        <p:spPr>
          <a:xfrm>
            <a:off x="396835" y="1773793"/>
            <a:ext cx="223242" cy="223242"/>
          </a:xfrm>
          <a:prstGeom prst="roundRect">
            <a:avLst>
              <a:gd name="adj" fmla="val 18670"/>
            </a:avLst>
          </a:prstGeom>
          <a:solidFill>
            <a:srgbClr val="FFFFFF"/>
          </a:solidFill>
          <a:ln w="7620">
            <a:solidFill>
              <a:srgbClr val="F8ECD3"/>
            </a:solidFill>
            <a:prstDash val="solid"/>
          </a:ln>
        </p:spPr>
        <p:txBody>
          <a:bodyPr/>
          <a:lstStyle/>
          <a:p>
            <a:endParaRPr lang="en-US"/>
          </a:p>
        </p:txBody>
      </p:sp>
      <p:sp>
        <p:nvSpPr>
          <p:cNvPr id="9" name="Text 7"/>
          <p:cNvSpPr/>
          <p:nvPr/>
        </p:nvSpPr>
        <p:spPr>
          <a:xfrm>
            <a:off x="433983" y="1792367"/>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2C2926"/>
                </a:solidFill>
                <a:latin typeface="Bricolage Grotesque Semi Bold" pitchFamily="34" charset="0"/>
                <a:ea typeface="Bricolage Grotesque Semi Bold" pitchFamily="34" charset="-122"/>
                <a:cs typeface="Bricolage Grotesque Semi Bold" pitchFamily="34" charset="-120"/>
              </a:rPr>
              <a:t>2</a:t>
            </a:r>
            <a:endParaRPr lang="en-US" sz="1150" dirty="0"/>
          </a:p>
        </p:txBody>
      </p:sp>
      <p:sp>
        <p:nvSpPr>
          <p:cNvPr id="10" name="Text 8"/>
          <p:cNvSpPr/>
          <p:nvPr/>
        </p:nvSpPr>
        <p:spPr>
          <a:xfrm>
            <a:off x="719257" y="1807845"/>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2C2926"/>
                </a:solidFill>
                <a:latin typeface="Bricolage Grotesque Semi Bold" pitchFamily="34" charset="0"/>
                <a:ea typeface="Bricolage Grotesque Semi Bold" pitchFamily="34" charset="-122"/>
                <a:cs typeface="Bricolage Grotesque Semi Bold" pitchFamily="34" charset="-120"/>
              </a:rPr>
              <a:t>Tháng 2</a:t>
            </a:r>
            <a:endParaRPr lang="en-US" sz="950" dirty="0"/>
          </a:p>
        </p:txBody>
      </p:sp>
      <p:sp>
        <p:nvSpPr>
          <p:cNvPr id="11" name="Text 9"/>
          <p:cNvSpPr/>
          <p:nvPr/>
        </p:nvSpPr>
        <p:spPr>
          <a:xfrm>
            <a:off x="719257" y="2062043"/>
            <a:ext cx="6474976" cy="158591"/>
          </a:xfrm>
          <a:prstGeom prst="rect">
            <a:avLst/>
          </a:prstGeom>
          <a:noFill/>
          <a:ln/>
        </p:spPr>
        <p:txBody>
          <a:bodyPr wrap="none" lIns="0" tIns="0" rIns="0" bIns="0" rtlCol="0" anchor="t"/>
          <a:lstStyle/>
          <a:p>
            <a:pPr marL="0" indent="0" algn="l">
              <a:lnSpc>
                <a:spcPts val="1250"/>
              </a:lnSpc>
              <a:buNone/>
            </a:pPr>
            <a:r>
              <a:rPr lang="en-US" sz="750" dirty="0">
                <a:solidFill>
                  <a:srgbClr val="2C2926"/>
                </a:solidFill>
                <a:latin typeface="Inter" pitchFamily="34" charset="0"/>
                <a:ea typeface="Inter" pitchFamily="34" charset="-122"/>
                <a:cs typeface="Inter" pitchFamily="34" charset="-120"/>
              </a:rPr>
              <a:t>Phát triển backend Python, tích hợp 1-2 camera pilot, test alert system</a:t>
            </a:r>
            <a:endParaRPr lang="en-US" sz="750" dirty="0"/>
          </a:p>
        </p:txBody>
      </p:sp>
      <p:sp>
        <p:nvSpPr>
          <p:cNvPr id="12" name="Shape 10"/>
          <p:cNvSpPr/>
          <p:nvPr/>
        </p:nvSpPr>
        <p:spPr>
          <a:xfrm>
            <a:off x="396835" y="2418993"/>
            <a:ext cx="223242" cy="223242"/>
          </a:xfrm>
          <a:prstGeom prst="roundRect">
            <a:avLst>
              <a:gd name="adj" fmla="val 18670"/>
            </a:avLst>
          </a:prstGeom>
          <a:solidFill>
            <a:srgbClr val="FFFFFF"/>
          </a:solidFill>
          <a:ln w="7620">
            <a:solidFill>
              <a:srgbClr val="F8ECD3"/>
            </a:solidFill>
            <a:prstDash val="solid"/>
          </a:ln>
        </p:spPr>
        <p:txBody>
          <a:bodyPr/>
          <a:lstStyle/>
          <a:p>
            <a:endParaRPr lang="en-US"/>
          </a:p>
        </p:txBody>
      </p:sp>
      <p:sp>
        <p:nvSpPr>
          <p:cNvPr id="13" name="Text 11"/>
          <p:cNvSpPr/>
          <p:nvPr/>
        </p:nvSpPr>
        <p:spPr>
          <a:xfrm>
            <a:off x="433983" y="2437567"/>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2C2926"/>
                </a:solidFill>
                <a:latin typeface="Bricolage Grotesque Semi Bold" pitchFamily="34" charset="0"/>
                <a:ea typeface="Bricolage Grotesque Semi Bold" pitchFamily="34" charset="-122"/>
                <a:cs typeface="Bricolage Grotesque Semi Bold" pitchFamily="34" charset="-120"/>
              </a:rPr>
              <a:t>3</a:t>
            </a:r>
            <a:endParaRPr lang="en-US" sz="1150" dirty="0"/>
          </a:p>
        </p:txBody>
      </p:sp>
      <p:sp>
        <p:nvSpPr>
          <p:cNvPr id="14" name="Text 12"/>
          <p:cNvSpPr/>
          <p:nvPr/>
        </p:nvSpPr>
        <p:spPr>
          <a:xfrm>
            <a:off x="719257" y="2453045"/>
            <a:ext cx="1240393" cy="155019"/>
          </a:xfrm>
          <a:prstGeom prst="rect">
            <a:avLst/>
          </a:prstGeom>
          <a:noFill/>
          <a:ln/>
        </p:spPr>
        <p:txBody>
          <a:bodyPr wrap="none" lIns="0" tIns="0" rIns="0" bIns="0" rtlCol="0" anchor="t"/>
          <a:lstStyle/>
          <a:p>
            <a:pPr marL="0" indent="0" algn="l">
              <a:lnSpc>
                <a:spcPts val="1200"/>
              </a:lnSpc>
              <a:buNone/>
            </a:pPr>
            <a:r>
              <a:rPr lang="en-US" sz="950" dirty="0">
                <a:solidFill>
                  <a:srgbClr val="2C2926"/>
                </a:solidFill>
                <a:latin typeface="Bricolage Grotesque Semi Bold" pitchFamily="34" charset="0"/>
                <a:ea typeface="Bricolage Grotesque Semi Bold" pitchFamily="34" charset="-122"/>
                <a:cs typeface="Bricolage Grotesque Semi Bold" pitchFamily="34" charset="-120"/>
              </a:rPr>
              <a:t>Tháng 3</a:t>
            </a:r>
            <a:endParaRPr lang="en-US" sz="950" dirty="0"/>
          </a:p>
        </p:txBody>
      </p:sp>
      <p:sp>
        <p:nvSpPr>
          <p:cNvPr id="15" name="Text 13"/>
          <p:cNvSpPr/>
          <p:nvPr/>
        </p:nvSpPr>
        <p:spPr>
          <a:xfrm>
            <a:off x="719257" y="2707243"/>
            <a:ext cx="6474976" cy="158591"/>
          </a:xfrm>
          <a:prstGeom prst="rect">
            <a:avLst/>
          </a:prstGeom>
          <a:noFill/>
          <a:ln/>
        </p:spPr>
        <p:txBody>
          <a:bodyPr wrap="none" lIns="0" tIns="0" rIns="0" bIns="0" rtlCol="0" anchor="t"/>
          <a:lstStyle/>
          <a:p>
            <a:pPr marL="0" indent="0" algn="l">
              <a:lnSpc>
                <a:spcPts val="1250"/>
              </a:lnSpc>
              <a:buNone/>
            </a:pPr>
            <a:r>
              <a:rPr lang="en-US" sz="750" dirty="0">
                <a:solidFill>
                  <a:srgbClr val="2C2926"/>
                </a:solidFill>
                <a:latin typeface="Inter" pitchFamily="34" charset="0"/>
                <a:ea typeface="Inter" pitchFamily="34" charset="-122"/>
                <a:cs typeface="Inter" pitchFamily="34" charset="-120"/>
              </a:rPr>
              <a:t>Deploy production tại 1 cổng vào, thu thập feedback, optimize model</a:t>
            </a:r>
            <a:endParaRPr lang="en-US" sz="750" dirty="0"/>
          </a:p>
        </p:txBody>
      </p:sp>
      <p:sp>
        <p:nvSpPr>
          <p:cNvPr id="16" name="Text 14"/>
          <p:cNvSpPr/>
          <p:nvPr/>
        </p:nvSpPr>
        <p:spPr>
          <a:xfrm>
            <a:off x="396835" y="2977396"/>
            <a:ext cx="2282547" cy="185976"/>
          </a:xfrm>
          <a:prstGeom prst="rect">
            <a:avLst/>
          </a:prstGeom>
          <a:noFill/>
          <a:ln/>
        </p:spPr>
        <p:txBody>
          <a:bodyPr wrap="none" lIns="0" tIns="0" rIns="0" bIns="0" rtlCol="0" anchor="t"/>
          <a:lstStyle/>
          <a:p>
            <a:pPr marL="0" indent="0" algn="l">
              <a:lnSpc>
                <a:spcPts val="1450"/>
              </a:lnSpc>
              <a:buNone/>
            </a:pPr>
            <a:r>
              <a:rPr lang="en-US" sz="1150" dirty="0">
                <a:solidFill>
                  <a:srgbClr val="2C2926"/>
                </a:solidFill>
                <a:latin typeface="Bricolage Grotesque Semi Bold" pitchFamily="34" charset="0"/>
                <a:ea typeface="Bricolage Grotesque Semi Bold" pitchFamily="34" charset="-122"/>
                <a:cs typeface="Bricolage Grotesque Semi Bold" pitchFamily="34" charset="-120"/>
              </a:rPr>
              <a:t>Giai đoạn 2: Mở rộng (3-6 tháng)</a:t>
            </a:r>
            <a:endParaRPr lang="en-US" sz="1150" dirty="0"/>
          </a:p>
        </p:txBody>
      </p:sp>
      <p:sp>
        <p:nvSpPr>
          <p:cNvPr id="17" name="Text 15"/>
          <p:cNvSpPr/>
          <p:nvPr/>
        </p:nvSpPr>
        <p:spPr>
          <a:xfrm>
            <a:off x="396835" y="3262551"/>
            <a:ext cx="6797397" cy="158591"/>
          </a:xfrm>
          <a:prstGeom prst="rect">
            <a:avLst/>
          </a:prstGeom>
          <a:noFill/>
          <a:ln/>
        </p:spPr>
        <p:txBody>
          <a:bodyPr wrap="none" lIns="0" tIns="0" rIns="0" bIns="0" rtlCol="0" anchor="t"/>
          <a:lstStyle/>
          <a:p>
            <a:pPr marL="342900" indent="-342900" algn="l">
              <a:lnSpc>
                <a:spcPts val="1250"/>
              </a:lnSpc>
              <a:buSzPct val="100000"/>
              <a:buChar char="•"/>
            </a:pPr>
            <a:r>
              <a:rPr lang="en-US" sz="750" dirty="0">
                <a:solidFill>
                  <a:srgbClr val="2C2926"/>
                </a:solidFill>
                <a:latin typeface="Inter" pitchFamily="34" charset="0"/>
                <a:ea typeface="Inter" pitchFamily="34" charset="-122"/>
                <a:cs typeface="Inter" pitchFamily="34" charset="-120"/>
              </a:rPr>
              <a:t>Thêm nhận diện áo phản quang (class mới)</a:t>
            </a:r>
            <a:endParaRPr lang="en-US" sz="750" dirty="0"/>
          </a:p>
        </p:txBody>
      </p:sp>
      <p:sp>
        <p:nvSpPr>
          <p:cNvPr id="18" name="Text 16"/>
          <p:cNvSpPr/>
          <p:nvPr/>
        </p:nvSpPr>
        <p:spPr>
          <a:xfrm>
            <a:off x="396835" y="3455789"/>
            <a:ext cx="6797397" cy="158591"/>
          </a:xfrm>
          <a:prstGeom prst="rect">
            <a:avLst/>
          </a:prstGeom>
          <a:noFill/>
          <a:ln/>
        </p:spPr>
        <p:txBody>
          <a:bodyPr wrap="none" lIns="0" tIns="0" rIns="0" bIns="0" rtlCol="0" anchor="t"/>
          <a:lstStyle/>
          <a:p>
            <a:pPr marL="342900" indent="-342900" algn="l">
              <a:lnSpc>
                <a:spcPts val="1250"/>
              </a:lnSpc>
              <a:buSzPct val="100000"/>
              <a:buChar char="•"/>
            </a:pPr>
            <a:r>
              <a:rPr lang="en-US" sz="750" dirty="0">
                <a:solidFill>
                  <a:srgbClr val="2C2926"/>
                </a:solidFill>
                <a:latin typeface="Inter" pitchFamily="34" charset="0"/>
                <a:ea typeface="Inter" pitchFamily="34" charset="-122"/>
                <a:cs typeface="Inter" pitchFamily="34" charset="-120"/>
              </a:rPr>
              <a:t>Thêm nhận diện giày bảo hộ (khó hơn, cần camera góc thấp)</a:t>
            </a:r>
            <a:endParaRPr lang="en-US" sz="750" dirty="0"/>
          </a:p>
        </p:txBody>
      </p:sp>
      <p:sp>
        <p:nvSpPr>
          <p:cNvPr id="19" name="Text 17"/>
          <p:cNvSpPr/>
          <p:nvPr/>
        </p:nvSpPr>
        <p:spPr>
          <a:xfrm>
            <a:off x="396835" y="3649028"/>
            <a:ext cx="6797397" cy="158591"/>
          </a:xfrm>
          <a:prstGeom prst="rect">
            <a:avLst/>
          </a:prstGeom>
          <a:noFill/>
          <a:ln/>
        </p:spPr>
        <p:txBody>
          <a:bodyPr wrap="none" lIns="0" tIns="0" rIns="0" bIns="0" rtlCol="0" anchor="t"/>
          <a:lstStyle/>
          <a:p>
            <a:pPr marL="342900" indent="-342900" algn="l">
              <a:lnSpc>
                <a:spcPts val="1250"/>
              </a:lnSpc>
              <a:buSzPct val="100000"/>
              <a:buChar char="•"/>
            </a:pPr>
            <a:r>
              <a:rPr lang="en-US" sz="750" dirty="0">
                <a:solidFill>
                  <a:srgbClr val="2C2926"/>
                </a:solidFill>
                <a:latin typeface="Inter" pitchFamily="34" charset="0"/>
                <a:ea typeface="Inter" pitchFamily="34" charset="-122"/>
                <a:cs typeface="Inter" pitchFamily="34" charset="-120"/>
              </a:rPr>
              <a:t>Nhận diện trang sức (đồng hồ, nhẫn) - sử dụng pose estimation</a:t>
            </a:r>
            <a:endParaRPr lang="en-US" sz="750" dirty="0"/>
          </a:p>
        </p:txBody>
      </p:sp>
      <p:sp>
        <p:nvSpPr>
          <p:cNvPr id="20" name="Text 18"/>
          <p:cNvSpPr/>
          <p:nvPr/>
        </p:nvSpPr>
        <p:spPr>
          <a:xfrm>
            <a:off x="396835" y="3842266"/>
            <a:ext cx="6797397" cy="158591"/>
          </a:xfrm>
          <a:prstGeom prst="rect">
            <a:avLst/>
          </a:prstGeom>
          <a:noFill/>
          <a:ln/>
        </p:spPr>
        <p:txBody>
          <a:bodyPr wrap="none" lIns="0" tIns="0" rIns="0" bIns="0" rtlCol="0" anchor="t"/>
          <a:lstStyle/>
          <a:p>
            <a:pPr marL="342900" indent="-342900" algn="l">
              <a:lnSpc>
                <a:spcPts val="1250"/>
              </a:lnSpc>
              <a:buSzPct val="100000"/>
              <a:buChar char="•"/>
            </a:pPr>
            <a:r>
              <a:rPr lang="en-US" sz="750" dirty="0">
                <a:solidFill>
                  <a:srgbClr val="2C2926"/>
                </a:solidFill>
                <a:latin typeface="Inter" pitchFamily="34" charset="0"/>
                <a:ea typeface="Inter" pitchFamily="34" charset="-122"/>
                <a:cs typeface="Inter" pitchFamily="34" charset="-120"/>
              </a:rPr>
              <a:t>Scale lên 10-20 camera toàn nhà máy</a:t>
            </a:r>
            <a:endParaRPr lang="en-US" sz="750" dirty="0"/>
          </a:p>
        </p:txBody>
      </p:sp>
      <p:sp>
        <p:nvSpPr>
          <p:cNvPr id="21" name="Text 19"/>
          <p:cNvSpPr/>
          <p:nvPr/>
        </p:nvSpPr>
        <p:spPr>
          <a:xfrm>
            <a:off x="396835" y="4035504"/>
            <a:ext cx="6797397" cy="158591"/>
          </a:xfrm>
          <a:prstGeom prst="rect">
            <a:avLst/>
          </a:prstGeom>
          <a:noFill/>
          <a:ln/>
        </p:spPr>
        <p:txBody>
          <a:bodyPr wrap="none" lIns="0" tIns="0" rIns="0" bIns="0" rtlCol="0" anchor="t"/>
          <a:lstStyle/>
          <a:p>
            <a:pPr marL="342900" indent="-342900" algn="l">
              <a:lnSpc>
                <a:spcPts val="1250"/>
              </a:lnSpc>
              <a:buSzPct val="100000"/>
              <a:buChar char="•"/>
            </a:pPr>
            <a:r>
              <a:rPr lang="en-US" sz="750" dirty="0">
                <a:solidFill>
                  <a:srgbClr val="2C2926"/>
                </a:solidFill>
                <a:latin typeface="Inter" pitchFamily="34" charset="0"/>
                <a:ea typeface="Inter" pitchFamily="34" charset="-122"/>
                <a:cs typeface="Inter" pitchFamily="34" charset="-120"/>
              </a:rPr>
              <a:t>Xây dựng dashboard web báo cáo thống kê</a:t>
            </a:r>
            <a:endParaRPr lang="en-US" sz="750" dirty="0"/>
          </a:p>
        </p:txBody>
      </p:sp>
      <p:pic>
        <p:nvPicPr>
          <p:cNvPr id="22" name="Image 0" descr="preencoded.png"/>
          <p:cNvPicPr>
            <a:picLocks noChangeAspect="1"/>
          </p:cNvPicPr>
          <p:nvPr/>
        </p:nvPicPr>
        <p:blipFill>
          <a:blip r:embed="rId3"/>
          <a:stretch>
            <a:fillRect/>
          </a:stretch>
        </p:blipFill>
        <p:spPr>
          <a:xfrm>
            <a:off x="7443788" y="843439"/>
            <a:ext cx="6797397" cy="6797397"/>
          </a:xfrm>
          <a:prstGeom prst="rect">
            <a:avLst/>
          </a:prstGeom>
        </p:spPr>
      </p:pic>
      <p:sp>
        <p:nvSpPr>
          <p:cNvPr id="23" name="Text 20"/>
          <p:cNvSpPr/>
          <p:nvPr/>
        </p:nvSpPr>
        <p:spPr>
          <a:xfrm>
            <a:off x="459642" y="4830129"/>
            <a:ext cx="1488519" cy="185976"/>
          </a:xfrm>
          <a:prstGeom prst="rect">
            <a:avLst/>
          </a:prstGeom>
          <a:noFill/>
          <a:ln/>
        </p:spPr>
        <p:txBody>
          <a:bodyPr wrap="none" lIns="0" tIns="0" rIns="0" bIns="0" rtlCol="0" anchor="t"/>
          <a:lstStyle/>
          <a:p>
            <a:pPr marL="0" indent="0" algn="l">
              <a:lnSpc>
                <a:spcPts val="1450"/>
              </a:lnSpc>
              <a:buNone/>
            </a:pPr>
            <a:r>
              <a:rPr lang="en-US" sz="1150" dirty="0">
                <a:solidFill>
                  <a:srgbClr val="2C2926"/>
                </a:solidFill>
                <a:latin typeface="Bricolage Grotesque Semi Bold" pitchFamily="34" charset="0"/>
                <a:ea typeface="Bricolage Grotesque Semi Bold" pitchFamily="34" charset="-122"/>
                <a:cs typeface="Bricolage Grotesque Semi Bold" pitchFamily="34" charset="-120"/>
              </a:rPr>
              <a:t>Lợi ích kinh doanh</a:t>
            </a:r>
            <a:endParaRPr lang="en-US" sz="1150" dirty="0"/>
          </a:p>
        </p:txBody>
      </p:sp>
      <p:sp>
        <p:nvSpPr>
          <p:cNvPr id="24" name="Text 21"/>
          <p:cNvSpPr/>
          <p:nvPr/>
        </p:nvSpPr>
        <p:spPr>
          <a:xfrm>
            <a:off x="459642" y="5177197"/>
            <a:ext cx="3336727" cy="327422"/>
          </a:xfrm>
          <a:prstGeom prst="rect">
            <a:avLst/>
          </a:prstGeom>
          <a:noFill/>
          <a:ln/>
        </p:spPr>
        <p:txBody>
          <a:bodyPr wrap="none" lIns="0" tIns="0" rIns="0" bIns="0" rtlCol="0" anchor="t"/>
          <a:lstStyle/>
          <a:p>
            <a:pPr marL="0" indent="0" algn="ctr">
              <a:lnSpc>
                <a:spcPts val="2550"/>
              </a:lnSpc>
              <a:buNone/>
            </a:pPr>
            <a:r>
              <a:rPr lang="en-US" sz="2550" dirty="0">
                <a:solidFill>
                  <a:srgbClr val="2C2926"/>
                </a:solidFill>
                <a:latin typeface="Bricolage Grotesque Semi Bold" pitchFamily="34" charset="0"/>
                <a:ea typeface="Bricolage Grotesque Semi Bold" pitchFamily="34" charset="-122"/>
                <a:cs typeface="Bricolage Grotesque Semi Bold" pitchFamily="34" charset="-120"/>
              </a:rPr>
              <a:t>95%</a:t>
            </a:r>
            <a:endParaRPr lang="en-US" sz="2550" dirty="0"/>
          </a:p>
        </p:txBody>
      </p:sp>
      <p:sp>
        <p:nvSpPr>
          <p:cNvPr id="25" name="Text 22"/>
          <p:cNvSpPr/>
          <p:nvPr/>
        </p:nvSpPr>
        <p:spPr>
          <a:xfrm>
            <a:off x="1507749" y="5628563"/>
            <a:ext cx="1240393" cy="155019"/>
          </a:xfrm>
          <a:prstGeom prst="rect">
            <a:avLst/>
          </a:prstGeom>
          <a:noFill/>
          <a:ln/>
        </p:spPr>
        <p:txBody>
          <a:bodyPr wrap="none" lIns="0" tIns="0" rIns="0" bIns="0" rtlCol="0" anchor="t"/>
          <a:lstStyle/>
          <a:p>
            <a:pPr marL="0" indent="0" algn="ctr">
              <a:lnSpc>
                <a:spcPts val="1200"/>
              </a:lnSpc>
              <a:buNone/>
            </a:pPr>
            <a:r>
              <a:rPr lang="en-US" sz="950" dirty="0">
                <a:solidFill>
                  <a:srgbClr val="2C2926"/>
                </a:solidFill>
                <a:latin typeface="Bricolage Grotesque Semi Bold" pitchFamily="34" charset="0"/>
                <a:ea typeface="Bricolage Grotesque Semi Bold" pitchFamily="34" charset="-122"/>
                <a:cs typeface="Bricolage Grotesque Semi Bold" pitchFamily="34" charset="-120"/>
              </a:rPr>
              <a:t>Độ chính xác</a:t>
            </a:r>
            <a:endParaRPr lang="en-US" sz="950" dirty="0"/>
          </a:p>
        </p:txBody>
      </p:sp>
      <p:sp>
        <p:nvSpPr>
          <p:cNvPr id="26" name="Text 23"/>
          <p:cNvSpPr/>
          <p:nvPr/>
        </p:nvSpPr>
        <p:spPr>
          <a:xfrm>
            <a:off x="459642" y="5882761"/>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C2926"/>
                </a:solidFill>
                <a:latin typeface="Inter" pitchFamily="34" charset="0"/>
                <a:ea typeface="Inter" pitchFamily="34" charset="-122"/>
                <a:cs typeface="Inter" pitchFamily="34" charset="-120"/>
              </a:rPr>
              <a:t>Giảm thiểu sai sót so với kiểm tra thủ công</a:t>
            </a:r>
            <a:endParaRPr lang="en-US" sz="750" dirty="0"/>
          </a:p>
        </p:txBody>
      </p:sp>
      <p:sp>
        <p:nvSpPr>
          <p:cNvPr id="27" name="Text 24"/>
          <p:cNvSpPr/>
          <p:nvPr/>
        </p:nvSpPr>
        <p:spPr>
          <a:xfrm>
            <a:off x="3920312" y="5177197"/>
            <a:ext cx="3336727" cy="327422"/>
          </a:xfrm>
          <a:prstGeom prst="rect">
            <a:avLst/>
          </a:prstGeom>
          <a:noFill/>
          <a:ln/>
        </p:spPr>
        <p:txBody>
          <a:bodyPr wrap="none" lIns="0" tIns="0" rIns="0" bIns="0" rtlCol="0" anchor="t"/>
          <a:lstStyle/>
          <a:p>
            <a:pPr marL="0" indent="0" algn="ctr">
              <a:lnSpc>
                <a:spcPts val="2550"/>
              </a:lnSpc>
              <a:buNone/>
            </a:pPr>
            <a:r>
              <a:rPr lang="en-US" sz="2550" dirty="0">
                <a:solidFill>
                  <a:srgbClr val="2C2926"/>
                </a:solidFill>
                <a:latin typeface="Bricolage Grotesque Semi Bold" pitchFamily="34" charset="0"/>
                <a:ea typeface="Bricolage Grotesque Semi Bold" pitchFamily="34" charset="-122"/>
                <a:cs typeface="Bricolage Grotesque Semi Bold" pitchFamily="34" charset="-120"/>
              </a:rPr>
              <a:t>80%</a:t>
            </a:r>
            <a:endParaRPr lang="en-US" sz="2550" dirty="0"/>
          </a:p>
        </p:txBody>
      </p:sp>
      <p:sp>
        <p:nvSpPr>
          <p:cNvPr id="28" name="Text 25"/>
          <p:cNvSpPr/>
          <p:nvPr/>
        </p:nvSpPr>
        <p:spPr>
          <a:xfrm>
            <a:off x="4968419" y="5628563"/>
            <a:ext cx="1240393" cy="155019"/>
          </a:xfrm>
          <a:prstGeom prst="rect">
            <a:avLst/>
          </a:prstGeom>
          <a:noFill/>
          <a:ln/>
        </p:spPr>
        <p:txBody>
          <a:bodyPr wrap="none" lIns="0" tIns="0" rIns="0" bIns="0" rtlCol="0" anchor="t"/>
          <a:lstStyle/>
          <a:p>
            <a:pPr marL="0" indent="0" algn="ctr">
              <a:lnSpc>
                <a:spcPts val="1200"/>
              </a:lnSpc>
              <a:buNone/>
            </a:pPr>
            <a:r>
              <a:rPr lang="en-US" sz="950" dirty="0">
                <a:solidFill>
                  <a:srgbClr val="2C2926"/>
                </a:solidFill>
                <a:latin typeface="Bricolage Grotesque Semi Bold" pitchFamily="34" charset="0"/>
                <a:ea typeface="Bricolage Grotesque Semi Bold" pitchFamily="34" charset="-122"/>
                <a:cs typeface="Bricolage Grotesque Semi Bold" pitchFamily="34" charset="-120"/>
              </a:rPr>
              <a:t>Tiết kiệm nhân lực</a:t>
            </a:r>
            <a:endParaRPr lang="en-US" sz="950" dirty="0"/>
          </a:p>
        </p:txBody>
      </p:sp>
      <p:sp>
        <p:nvSpPr>
          <p:cNvPr id="29" name="Text 26"/>
          <p:cNvSpPr/>
          <p:nvPr/>
        </p:nvSpPr>
        <p:spPr>
          <a:xfrm>
            <a:off x="3920312" y="5882761"/>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C2926"/>
                </a:solidFill>
                <a:latin typeface="Inter" pitchFamily="34" charset="0"/>
                <a:ea typeface="Inter" pitchFamily="34" charset="-122"/>
                <a:cs typeface="Inter" pitchFamily="34" charset="-120"/>
              </a:rPr>
              <a:t>Giảm số lượng nhân viên bảo vệ cần thiết</a:t>
            </a:r>
            <a:endParaRPr lang="en-US" sz="750" dirty="0"/>
          </a:p>
        </p:txBody>
      </p:sp>
      <p:sp>
        <p:nvSpPr>
          <p:cNvPr id="30" name="Text 27"/>
          <p:cNvSpPr/>
          <p:nvPr/>
        </p:nvSpPr>
        <p:spPr>
          <a:xfrm>
            <a:off x="459642" y="6289240"/>
            <a:ext cx="3336727" cy="327422"/>
          </a:xfrm>
          <a:prstGeom prst="rect">
            <a:avLst/>
          </a:prstGeom>
          <a:noFill/>
          <a:ln/>
        </p:spPr>
        <p:txBody>
          <a:bodyPr wrap="none" lIns="0" tIns="0" rIns="0" bIns="0" rtlCol="0" anchor="t"/>
          <a:lstStyle/>
          <a:p>
            <a:pPr marL="0" indent="0" algn="ctr">
              <a:lnSpc>
                <a:spcPts val="2550"/>
              </a:lnSpc>
              <a:buNone/>
            </a:pPr>
            <a:r>
              <a:rPr lang="en-US" sz="2550" dirty="0">
                <a:solidFill>
                  <a:srgbClr val="2C2926"/>
                </a:solidFill>
                <a:latin typeface="Bricolage Grotesque Semi Bold" pitchFamily="34" charset="0"/>
                <a:ea typeface="Bricolage Grotesque Semi Bold" pitchFamily="34" charset="-122"/>
                <a:cs typeface="Bricolage Grotesque Semi Bold" pitchFamily="34" charset="-120"/>
              </a:rPr>
              <a:t>24/7</a:t>
            </a:r>
            <a:endParaRPr lang="en-US" sz="2550" dirty="0"/>
          </a:p>
        </p:txBody>
      </p:sp>
      <p:sp>
        <p:nvSpPr>
          <p:cNvPr id="31" name="Text 28"/>
          <p:cNvSpPr/>
          <p:nvPr/>
        </p:nvSpPr>
        <p:spPr>
          <a:xfrm>
            <a:off x="1507749" y="6740606"/>
            <a:ext cx="1240393" cy="155019"/>
          </a:xfrm>
          <a:prstGeom prst="rect">
            <a:avLst/>
          </a:prstGeom>
          <a:noFill/>
          <a:ln/>
        </p:spPr>
        <p:txBody>
          <a:bodyPr wrap="none" lIns="0" tIns="0" rIns="0" bIns="0" rtlCol="0" anchor="t"/>
          <a:lstStyle/>
          <a:p>
            <a:pPr marL="0" indent="0" algn="ctr">
              <a:lnSpc>
                <a:spcPts val="1200"/>
              </a:lnSpc>
              <a:buNone/>
            </a:pPr>
            <a:r>
              <a:rPr lang="en-US" sz="950" dirty="0">
                <a:solidFill>
                  <a:srgbClr val="2C2926"/>
                </a:solidFill>
                <a:latin typeface="Bricolage Grotesque Semi Bold" pitchFamily="34" charset="0"/>
                <a:ea typeface="Bricolage Grotesque Semi Bold" pitchFamily="34" charset="-122"/>
                <a:cs typeface="Bricolage Grotesque Semi Bold" pitchFamily="34" charset="-120"/>
              </a:rPr>
              <a:t>Giám sát liên tục</a:t>
            </a:r>
            <a:endParaRPr lang="en-US" sz="950" dirty="0"/>
          </a:p>
        </p:txBody>
      </p:sp>
      <p:sp>
        <p:nvSpPr>
          <p:cNvPr id="32" name="Text 29"/>
          <p:cNvSpPr/>
          <p:nvPr/>
        </p:nvSpPr>
        <p:spPr>
          <a:xfrm>
            <a:off x="459642" y="6994805"/>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C2926"/>
                </a:solidFill>
                <a:latin typeface="Inter" pitchFamily="34" charset="0"/>
                <a:ea typeface="Inter" pitchFamily="34" charset="-122"/>
                <a:cs typeface="Inter" pitchFamily="34" charset="-120"/>
              </a:rPr>
              <a:t>Không nghỉ ngơi, luôn cảnh giác</a:t>
            </a:r>
            <a:endParaRPr lang="en-US" sz="750" dirty="0"/>
          </a:p>
        </p:txBody>
      </p:sp>
      <p:sp>
        <p:nvSpPr>
          <p:cNvPr id="33" name="Text 30"/>
          <p:cNvSpPr/>
          <p:nvPr/>
        </p:nvSpPr>
        <p:spPr>
          <a:xfrm>
            <a:off x="3920312" y="6289240"/>
            <a:ext cx="3336727" cy="327422"/>
          </a:xfrm>
          <a:prstGeom prst="rect">
            <a:avLst/>
          </a:prstGeom>
          <a:noFill/>
          <a:ln/>
        </p:spPr>
        <p:txBody>
          <a:bodyPr wrap="none" lIns="0" tIns="0" rIns="0" bIns="0" rtlCol="0" anchor="t"/>
          <a:lstStyle/>
          <a:p>
            <a:pPr marL="0" indent="0" algn="ctr">
              <a:lnSpc>
                <a:spcPts val="2550"/>
              </a:lnSpc>
              <a:buNone/>
            </a:pPr>
            <a:r>
              <a:rPr lang="en-US" sz="2550" dirty="0">
                <a:solidFill>
                  <a:srgbClr val="2C2926"/>
                </a:solidFill>
                <a:latin typeface="Bricolage Grotesque Semi Bold" pitchFamily="34" charset="0"/>
                <a:ea typeface="Bricolage Grotesque Semi Bold" pitchFamily="34" charset="-122"/>
                <a:cs typeface="Bricolage Grotesque Semi Bold" pitchFamily="34" charset="-120"/>
              </a:rPr>
              <a:t>&lt;2s</a:t>
            </a:r>
            <a:endParaRPr lang="en-US" sz="2550" dirty="0"/>
          </a:p>
        </p:txBody>
      </p:sp>
      <p:sp>
        <p:nvSpPr>
          <p:cNvPr id="34" name="Text 31"/>
          <p:cNvSpPr/>
          <p:nvPr/>
        </p:nvSpPr>
        <p:spPr>
          <a:xfrm>
            <a:off x="4968419" y="6740606"/>
            <a:ext cx="1240393" cy="155019"/>
          </a:xfrm>
          <a:prstGeom prst="rect">
            <a:avLst/>
          </a:prstGeom>
          <a:noFill/>
          <a:ln/>
        </p:spPr>
        <p:txBody>
          <a:bodyPr wrap="none" lIns="0" tIns="0" rIns="0" bIns="0" rtlCol="0" anchor="t"/>
          <a:lstStyle/>
          <a:p>
            <a:pPr marL="0" indent="0" algn="ctr">
              <a:lnSpc>
                <a:spcPts val="1200"/>
              </a:lnSpc>
              <a:buNone/>
            </a:pPr>
            <a:r>
              <a:rPr lang="en-US" sz="950" dirty="0">
                <a:solidFill>
                  <a:srgbClr val="2C2926"/>
                </a:solidFill>
                <a:latin typeface="Bricolage Grotesque Semi Bold" pitchFamily="34" charset="0"/>
                <a:ea typeface="Bricolage Grotesque Semi Bold" pitchFamily="34" charset="-122"/>
                <a:cs typeface="Bricolage Grotesque Semi Bold" pitchFamily="34" charset="-120"/>
              </a:rPr>
              <a:t>Phản hồi nhanh</a:t>
            </a:r>
            <a:endParaRPr lang="en-US" sz="950" dirty="0"/>
          </a:p>
        </p:txBody>
      </p:sp>
      <p:sp>
        <p:nvSpPr>
          <p:cNvPr id="35" name="Text 32"/>
          <p:cNvSpPr/>
          <p:nvPr/>
        </p:nvSpPr>
        <p:spPr>
          <a:xfrm>
            <a:off x="3920312" y="6994805"/>
            <a:ext cx="3336727" cy="158591"/>
          </a:xfrm>
          <a:prstGeom prst="rect">
            <a:avLst/>
          </a:prstGeom>
          <a:noFill/>
          <a:ln/>
        </p:spPr>
        <p:txBody>
          <a:bodyPr wrap="none" lIns="0" tIns="0" rIns="0" bIns="0" rtlCol="0" anchor="t"/>
          <a:lstStyle/>
          <a:p>
            <a:pPr marL="0" indent="0" algn="ctr">
              <a:lnSpc>
                <a:spcPts val="1250"/>
              </a:lnSpc>
              <a:buNone/>
            </a:pPr>
            <a:r>
              <a:rPr lang="en-US" sz="750" dirty="0">
                <a:solidFill>
                  <a:srgbClr val="2C2926"/>
                </a:solidFill>
                <a:latin typeface="Inter" pitchFamily="34" charset="0"/>
                <a:ea typeface="Inter" pitchFamily="34" charset="-122"/>
                <a:cs typeface="Inter" pitchFamily="34" charset="-120"/>
              </a:rPr>
              <a:t>Từ phát hiện đến cảnh báo</a:t>
            </a:r>
            <a:endParaRPr lang="en-US" sz="750" dirty="0"/>
          </a:p>
        </p:txBody>
      </p:sp>
      <p:sp>
        <p:nvSpPr>
          <p:cNvPr id="36" name="Text 33"/>
          <p:cNvSpPr/>
          <p:nvPr/>
        </p:nvSpPr>
        <p:spPr>
          <a:xfrm>
            <a:off x="459642" y="7264958"/>
            <a:ext cx="6797397" cy="158591"/>
          </a:xfrm>
          <a:prstGeom prst="rect">
            <a:avLst/>
          </a:prstGeom>
          <a:noFill/>
          <a:ln/>
        </p:spPr>
        <p:txBody>
          <a:bodyPr wrap="none" lIns="0" tIns="0" rIns="0" bIns="0" rtlCol="0" anchor="t"/>
          <a:lstStyle/>
          <a:p>
            <a:pPr marL="0" indent="0" algn="l">
              <a:lnSpc>
                <a:spcPts val="1250"/>
              </a:lnSpc>
              <a:buNone/>
            </a:pPr>
            <a:r>
              <a:rPr lang="en-US" sz="750" dirty="0">
                <a:solidFill>
                  <a:srgbClr val="2C2926"/>
                </a:solidFill>
                <a:latin typeface="Inter" pitchFamily="34" charset="0"/>
                <a:ea typeface="Inter" pitchFamily="34" charset="-122"/>
                <a:cs typeface="Inter" pitchFamily="34" charset="-120"/>
              </a:rPr>
              <a:t>Đầu tư ban đầu sẽ hoàn vốn trong 12-18 tháng thông qua giảm chi phí nhân sự và giảm tai nạn lao động.</a:t>
            </a:r>
            <a:endParaRPr lang="en-US" sz="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4849"/>
          </a:xfrm>
          <a:prstGeom prst="rect">
            <a:avLst/>
          </a:prstGeom>
        </p:spPr>
      </p:pic>
      <p:sp>
        <p:nvSpPr>
          <p:cNvPr id="3" name="Text 0"/>
          <p:cNvSpPr/>
          <p:nvPr/>
        </p:nvSpPr>
        <p:spPr>
          <a:xfrm>
            <a:off x="793790" y="3175211"/>
            <a:ext cx="10228706" cy="620078"/>
          </a:xfrm>
          <a:prstGeom prst="rect">
            <a:avLst/>
          </a:prstGeom>
          <a:noFill/>
          <a:ln/>
        </p:spPr>
        <p:txBody>
          <a:bodyPr wrap="none" lIns="0" tIns="0" rIns="0" bIns="0" rtlCol="0" anchor="t"/>
          <a:lstStyle/>
          <a:p>
            <a:pPr marL="0" indent="0" algn="l">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Demo – </a:t>
            </a:r>
            <a:r>
              <a:rPr lang="en-US" sz="3900" dirty="0" err="1">
                <a:solidFill>
                  <a:srgbClr val="2C2926"/>
                </a:solidFill>
                <a:latin typeface="Bricolage Grotesque Semi Bold" pitchFamily="34" charset="0"/>
                <a:ea typeface="Bricolage Grotesque Semi Bold" pitchFamily="34" charset="-122"/>
                <a:cs typeface="Bricolage Grotesque Semi Bold" pitchFamily="34" charset="-120"/>
              </a:rPr>
              <a:t>Nhận</a:t>
            </a: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 </a:t>
            </a:r>
            <a:r>
              <a:rPr lang="en-US" sz="3900" dirty="0" err="1">
                <a:solidFill>
                  <a:srgbClr val="2C2926"/>
                </a:solidFill>
                <a:latin typeface="Bricolage Grotesque Semi Bold" pitchFamily="34" charset="0"/>
                <a:ea typeface="Bricolage Grotesque Semi Bold" pitchFamily="34" charset="-122"/>
                <a:cs typeface="Bricolage Grotesque Semi Bold" pitchFamily="34" charset="-120"/>
              </a:rPr>
              <a:t>diện</a:t>
            </a: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 </a:t>
            </a:r>
            <a:r>
              <a:rPr lang="en-US" sz="3900" dirty="0" err="1">
                <a:solidFill>
                  <a:srgbClr val="2C2926"/>
                </a:solidFill>
                <a:latin typeface="Bricolage Grotesque Semi Bold" pitchFamily="34" charset="0"/>
                <a:ea typeface="Bricolage Grotesque Semi Bold" pitchFamily="34" charset="-122"/>
                <a:cs typeface="Bricolage Grotesque Semi Bold" pitchFamily="34" charset="-120"/>
              </a:rPr>
              <a:t>đội</a:t>
            </a: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 </a:t>
            </a:r>
            <a:r>
              <a:rPr lang="en-US" sz="3900" dirty="0" err="1">
                <a:solidFill>
                  <a:srgbClr val="2C2926"/>
                </a:solidFill>
                <a:latin typeface="Bricolage Grotesque Semi Bold" pitchFamily="34" charset="0"/>
                <a:ea typeface="Bricolage Grotesque Semi Bold" pitchFamily="34" charset="-122"/>
                <a:cs typeface="Bricolage Grotesque Semi Bold" pitchFamily="34" charset="-120"/>
              </a:rPr>
              <a:t>mũ</a:t>
            </a: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 </a:t>
            </a:r>
            <a:r>
              <a:rPr lang="en-US" sz="3900" dirty="0" err="1">
                <a:solidFill>
                  <a:srgbClr val="2C2926"/>
                </a:solidFill>
                <a:latin typeface="Bricolage Grotesque Semi Bold" pitchFamily="34" charset="0"/>
                <a:ea typeface="Bricolage Grotesque Semi Bold" pitchFamily="34" charset="-122"/>
                <a:cs typeface="Bricolage Grotesque Semi Bold" pitchFamily="34" charset="-120"/>
              </a:rPr>
              <a:t>bảo</a:t>
            </a: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 </a:t>
            </a:r>
            <a:r>
              <a:rPr lang="en-US" sz="3900" dirty="0" err="1">
                <a:solidFill>
                  <a:srgbClr val="2C2926"/>
                </a:solidFill>
                <a:latin typeface="Bricolage Grotesque Semi Bold" pitchFamily="34" charset="0"/>
                <a:ea typeface="Bricolage Grotesque Semi Bold" pitchFamily="34" charset="-122"/>
                <a:cs typeface="Bricolage Grotesque Semi Bold" pitchFamily="34" charset="-120"/>
              </a:rPr>
              <a:t>hộ</a:t>
            </a:r>
            <a:endParaRPr lang="en-US" sz="3900" dirty="0"/>
          </a:p>
        </p:txBody>
      </p:sp>
      <p:sp>
        <p:nvSpPr>
          <p:cNvPr id="4" name="Shape 1"/>
          <p:cNvSpPr/>
          <p:nvPr/>
        </p:nvSpPr>
        <p:spPr>
          <a:xfrm>
            <a:off x="793790" y="4092945"/>
            <a:ext cx="4215289" cy="2587466"/>
          </a:xfrm>
          <a:prstGeom prst="roundRect">
            <a:avLst>
              <a:gd name="adj" fmla="val 3222"/>
            </a:avLst>
          </a:prstGeom>
          <a:solidFill>
            <a:srgbClr val="FFFFFF"/>
          </a:solidFill>
          <a:ln w="7620">
            <a:solidFill>
              <a:srgbClr val="E7BF6A"/>
            </a:solidFill>
            <a:prstDash val="solid"/>
          </a:ln>
        </p:spPr>
        <p:txBody>
          <a:bodyPr/>
          <a:lstStyle/>
          <a:p>
            <a:endParaRPr lang="en-US"/>
          </a:p>
        </p:txBody>
      </p:sp>
      <p:sp>
        <p:nvSpPr>
          <p:cNvPr id="5" name="Shape 2"/>
          <p:cNvSpPr/>
          <p:nvPr/>
        </p:nvSpPr>
        <p:spPr>
          <a:xfrm>
            <a:off x="999768" y="4298923"/>
            <a:ext cx="595313" cy="595313"/>
          </a:xfrm>
          <a:prstGeom prst="roundRect">
            <a:avLst>
              <a:gd name="adj" fmla="val 15358451"/>
            </a:avLst>
          </a:prstGeom>
          <a:solidFill>
            <a:srgbClr val="E7BF6A"/>
          </a:solidFill>
          <a:ln/>
        </p:spPr>
        <p:txBody>
          <a:bodyPr/>
          <a:lstStyle/>
          <a:p>
            <a:endParaRPr lang="en-US"/>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3479" y="4462515"/>
            <a:ext cx="267891" cy="267891"/>
          </a:xfrm>
          <a:prstGeom prst="rect">
            <a:avLst/>
          </a:prstGeom>
        </p:spPr>
      </p:pic>
      <p:sp>
        <p:nvSpPr>
          <p:cNvPr id="7" name="Text 3"/>
          <p:cNvSpPr/>
          <p:nvPr/>
        </p:nvSpPr>
        <p:spPr>
          <a:xfrm>
            <a:off x="999768" y="5092594"/>
            <a:ext cx="3472841"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rPr>
              <a:t>Thu </a:t>
            </a:r>
            <a:r>
              <a:rPr lang="en-US" sz="1950" dirty="0" err="1">
                <a:solidFill>
                  <a:srgbClr val="2C2926"/>
                </a:solidFill>
                <a:latin typeface="Bricolage Grotesque Semi Bold" pitchFamily="34" charset="0"/>
              </a:rPr>
              <a:t>thập</a:t>
            </a:r>
            <a:r>
              <a:rPr lang="en-US" sz="1950" dirty="0">
                <a:solidFill>
                  <a:srgbClr val="2C2926"/>
                </a:solidFill>
                <a:latin typeface="Bricolage Grotesque Semi Bold" pitchFamily="34" charset="0"/>
              </a:rPr>
              <a:t> video </a:t>
            </a:r>
            <a:r>
              <a:rPr lang="en-US" sz="1950" dirty="0" err="1">
                <a:solidFill>
                  <a:srgbClr val="2C2926"/>
                </a:solidFill>
                <a:latin typeface="Bricolage Grotesque Semi Bold" pitchFamily="34" charset="0"/>
              </a:rPr>
              <a:t>và</a:t>
            </a:r>
            <a:r>
              <a:rPr lang="en-US" sz="1950" dirty="0">
                <a:solidFill>
                  <a:srgbClr val="2C2926"/>
                </a:solidFill>
                <a:latin typeface="Bricolage Grotesque Semi Bold" pitchFamily="34" charset="0"/>
              </a:rPr>
              <a:t> </a:t>
            </a:r>
            <a:r>
              <a:rPr lang="en-US" sz="1950" dirty="0" err="1">
                <a:solidFill>
                  <a:srgbClr val="2C2926"/>
                </a:solidFill>
                <a:latin typeface="Bricolage Grotesque Semi Bold" pitchFamily="34" charset="0"/>
              </a:rPr>
              <a:t>xử</a:t>
            </a:r>
            <a:r>
              <a:rPr lang="en-US" sz="1950" dirty="0">
                <a:solidFill>
                  <a:srgbClr val="2C2926"/>
                </a:solidFill>
                <a:latin typeface="Bricolage Grotesque Semi Bold" pitchFamily="34" charset="0"/>
              </a:rPr>
              <a:t> </a:t>
            </a:r>
            <a:r>
              <a:rPr lang="en-US" sz="1950" dirty="0" err="1">
                <a:solidFill>
                  <a:srgbClr val="2C2926"/>
                </a:solidFill>
                <a:latin typeface="Bricolage Grotesque Semi Bold" pitchFamily="34" charset="0"/>
              </a:rPr>
              <a:t>lý</a:t>
            </a:r>
            <a:r>
              <a:rPr lang="en-US" sz="1950" dirty="0">
                <a:solidFill>
                  <a:srgbClr val="2C2926"/>
                </a:solidFill>
                <a:latin typeface="Bricolage Grotesque Semi Bold" pitchFamily="34" charset="0"/>
              </a:rPr>
              <a:t> </a:t>
            </a:r>
            <a:r>
              <a:rPr lang="en-US" sz="1950" dirty="0" err="1">
                <a:solidFill>
                  <a:srgbClr val="2C2926"/>
                </a:solidFill>
                <a:latin typeface="Bricolage Grotesque Semi Bold" pitchFamily="34" charset="0"/>
              </a:rPr>
              <a:t>ảnh</a:t>
            </a:r>
            <a:endParaRPr lang="en-US" sz="1950" dirty="0"/>
          </a:p>
        </p:txBody>
      </p:sp>
      <p:sp>
        <p:nvSpPr>
          <p:cNvPr id="8" name="Text 4"/>
          <p:cNvSpPr/>
          <p:nvPr/>
        </p:nvSpPr>
        <p:spPr>
          <a:xfrm>
            <a:off x="999768" y="5521814"/>
            <a:ext cx="3803333" cy="952619"/>
          </a:xfrm>
          <a:prstGeom prst="rect">
            <a:avLst/>
          </a:prstGeom>
          <a:noFill/>
          <a:ln/>
        </p:spPr>
        <p:txBody>
          <a:bodyPr wrap="square" lIns="0" tIns="0" rIns="0" bIns="0" rtlCol="0" anchor="t"/>
          <a:lstStyle/>
          <a:p>
            <a:pPr marL="0" indent="0" algn="l">
              <a:lnSpc>
                <a:spcPts val="2500"/>
              </a:lnSpc>
              <a:buNone/>
            </a:pPr>
            <a:r>
              <a:rPr lang="en-US" sz="1550" dirty="0" err="1">
                <a:latin typeface="Inter" pitchFamily="34" charset="0"/>
                <a:ea typeface="Inter" pitchFamily="34" charset="-122"/>
                <a:cs typeface="Inter" pitchFamily="34" charset="-120"/>
              </a:rPr>
              <a:t>Xử</a:t>
            </a:r>
            <a:r>
              <a:rPr lang="en-US" sz="1550" dirty="0">
                <a:latin typeface="Inter" pitchFamily="34" charset="0"/>
                <a:ea typeface="Inter" pitchFamily="34" charset="-122"/>
                <a:cs typeface="Inter" pitchFamily="34" charset="-120"/>
              </a:rPr>
              <a:t> </a:t>
            </a:r>
            <a:r>
              <a:rPr lang="en-US" sz="1550" dirty="0" err="1">
                <a:latin typeface="Inter" pitchFamily="34" charset="0"/>
                <a:ea typeface="Inter" pitchFamily="34" charset="-122"/>
                <a:cs typeface="Inter" pitchFamily="34" charset="-120"/>
              </a:rPr>
              <a:t>lý</a:t>
            </a:r>
            <a:r>
              <a:rPr lang="en-US" sz="1550" dirty="0">
                <a:latin typeface="Inter" pitchFamily="34" charset="0"/>
                <a:ea typeface="Inter" pitchFamily="34" charset="-122"/>
                <a:cs typeface="Inter" pitchFamily="34" charset="-120"/>
              </a:rPr>
              <a:t> Video </a:t>
            </a:r>
            <a:r>
              <a:rPr lang="en-US" sz="1550" dirty="0" err="1">
                <a:latin typeface="Inter" pitchFamily="34" charset="0"/>
                <a:ea typeface="Inter" pitchFamily="34" charset="-122"/>
                <a:cs typeface="Inter" pitchFamily="34" charset="-120"/>
              </a:rPr>
              <a:t>và</a:t>
            </a:r>
            <a:r>
              <a:rPr lang="en-US" sz="1550" dirty="0">
                <a:latin typeface="Inter" pitchFamily="34" charset="0"/>
                <a:ea typeface="Inter" pitchFamily="34" charset="-122"/>
                <a:cs typeface="Inter" pitchFamily="34" charset="-120"/>
              </a:rPr>
              <a:t> </a:t>
            </a:r>
            <a:r>
              <a:rPr lang="en-US" sz="1550" dirty="0" err="1">
                <a:latin typeface="Inter" pitchFamily="34" charset="0"/>
                <a:ea typeface="Inter" pitchFamily="34" charset="-122"/>
                <a:cs typeface="Inter" pitchFamily="34" charset="-120"/>
              </a:rPr>
              <a:t>cắt</a:t>
            </a:r>
            <a:r>
              <a:rPr lang="en-US" sz="1550" dirty="0">
                <a:latin typeface="Inter" pitchFamily="34" charset="0"/>
                <a:ea typeface="Inter" pitchFamily="34" charset="-122"/>
                <a:cs typeface="Inter" pitchFamily="34" charset="-120"/>
              </a:rPr>
              <a:t> </a:t>
            </a:r>
            <a:r>
              <a:rPr lang="en-US" sz="1550" dirty="0" err="1">
                <a:latin typeface="Inter" pitchFamily="34" charset="0"/>
                <a:ea typeface="Inter" pitchFamily="34" charset="-122"/>
                <a:cs typeface="Inter" pitchFamily="34" charset="-120"/>
              </a:rPr>
              <a:t>ảnh</a:t>
            </a:r>
            <a:endParaRPr lang="en-US" sz="1550" dirty="0">
              <a:latin typeface="Inter" pitchFamily="34" charset="0"/>
              <a:ea typeface="Inter" pitchFamily="34" charset="-122"/>
              <a:cs typeface="Inter" pitchFamily="34" charset="-120"/>
            </a:endParaRPr>
          </a:p>
          <a:p>
            <a:pPr marL="0" indent="0" algn="l">
              <a:lnSpc>
                <a:spcPts val="2500"/>
              </a:lnSpc>
              <a:buNone/>
            </a:pPr>
            <a:r>
              <a:rPr lang="en-US" sz="1550" dirty="0" err="1">
                <a:latin typeface="Inter" pitchFamily="34" charset="0"/>
                <a:ea typeface="Inter" pitchFamily="34" charset="-122"/>
              </a:rPr>
              <a:t>Ví</a:t>
            </a:r>
            <a:r>
              <a:rPr lang="en-US" sz="1550" dirty="0">
                <a:latin typeface="Inter" pitchFamily="34" charset="0"/>
                <a:ea typeface="Inter" pitchFamily="34" charset="-122"/>
              </a:rPr>
              <a:t> </a:t>
            </a:r>
            <a:r>
              <a:rPr lang="en-US" sz="1550" dirty="0" err="1">
                <a:latin typeface="Inter" pitchFamily="34" charset="0"/>
                <a:ea typeface="Inter" pitchFamily="34" charset="-122"/>
              </a:rPr>
              <a:t>dụ</a:t>
            </a:r>
            <a:r>
              <a:rPr lang="en-US" sz="1550" dirty="0">
                <a:latin typeface="Inter" pitchFamily="34" charset="0"/>
                <a:ea typeface="Inter" pitchFamily="34" charset="-122"/>
              </a:rPr>
              <a:t> POC: link </a:t>
            </a:r>
            <a:r>
              <a:rPr lang="en-US" sz="1550" dirty="0" err="1">
                <a:latin typeface="Inter" pitchFamily="34" charset="0"/>
                <a:ea typeface="Inter" pitchFamily="34" charset="-122"/>
              </a:rPr>
              <a:t>Youtube</a:t>
            </a:r>
            <a:endParaRPr lang="en-US" sz="1550" dirty="0"/>
          </a:p>
        </p:txBody>
      </p:sp>
      <p:sp>
        <p:nvSpPr>
          <p:cNvPr id="9" name="Shape 5"/>
          <p:cNvSpPr/>
          <p:nvPr/>
        </p:nvSpPr>
        <p:spPr>
          <a:xfrm>
            <a:off x="5207437" y="4092945"/>
            <a:ext cx="4215408" cy="2587466"/>
          </a:xfrm>
          <a:prstGeom prst="roundRect">
            <a:avLst>
              <a:gd name="adj" fmla="val 3222"/>
            </a:avLst>
          </a:prstGeom>
          <a:solidFill>
            <a:srgbClr val="FFFFFF"/>
          </a:solidFill>
          <a:ln w="7620">
            <a:solidFill>
              <a:srgbClr val="E7BF6A"/>
            </a:solidFill>
            <a:prstDash val="solid"/>
          </a:ln>
        </p:spPr>
        <p:txBody>
          <a:bodyPr/>
          <a:lstStyle/>
          <a:p>
            <a:endParaRPr lang="en-US"/>
          </a:p>
        </p:txBody>
      </p:sp>
      <p:sp>
        <p:nvSpPr>
          <p:cNvPr id="10" name="Shape 6"/>
          <p:cNvSpPr/>
          <p:nvPr/>
        </p:nvSpPr>
        <p:spPr>
          <a:xfrm>
            <a:off x="5413415" y="4298923"/>
            <a:ext cx="595313" cy="595313"/>
          </a:xfrm>
          <a:prstGeom prst="roundRect">
            <a:avLst>
              <a:gd name="adj" fmla="val 15358451"/>
            </a:avLst>
          </a:prstGeom>
          <a:solidFill>
            <a:srgbClr val="E7BF6A"/>
          </a:solidFill>
          <a:ln/>
        </p:spPr>
        <p:txBody>
          <a:bodyPr/>
          <a:lstStyle/>
          <a:p>
            <a:endParaRPr lang="en-US"/>
          </a:p>
        </p:txBody>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77126" y="4462515"/>
            <a:ext cx="267891" cy="267891"/>
          </a:xfrm>
          <a:prstGeom prst="rect">
            <a:avLst/>
          </a:prstGeom>
        </p:spPr>
      </p:pic>
      <p:sp>
        <p:nvSpPr>
          <p:cNvPr id="12" name="Text 7"/>
          <p:cNvSpPr/>
          <p:nvPr/>
        </p:nvSpPr>
        <p:spPr>
          <a:xfrm>
            <a:off x="5413415" y="509259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Training </a:t>
            </a:r>
            <a:r>
              <a:rPr lang="en-US" sz="1950" dirty="0" err="1">
                <a:solidFill>
                  <a:srgbClr val="2C2926"/>
                </a:solidFill>
                <a:latin typeface="Bricolage Grotesque Semi Bold" pitchFamily="34" charset="0"/>
                <a:ea typeface="Bricolage Grotesque Semi Bold" pitchFamily="34" charset="-122"/>
                <a:cs typeface="Bricolage Grotesque Semi Bold" pitchFamily="34" charset="-120"/>
              </a:rPr>
              <a:t>và</a:t>
            </a: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 </a:t>
            </a:r>
            <a:r>
              <a:rPr lang="en-US" sz="1950" dirty="0" err="1">
                <a:solidFill>
                  <a:srgbClr val="2C2926"/>
                </a:solidFill>
                <a:latin typeface="Bricolage Grotesque Semi Bold" pitchFamily="34" charset="0"/>
                <a:ea typeface="Bricolage Grotesque Semi Bold" pitchFamily="34" charset="-122"/>
                <a:cs typeface="Bricolage Grotesque Semi Bold" pitchFamily="34" charset="-120"/>
              </a:rPr>
              <a:t>sử</a:t>
            </a: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 </a:t>
            </a:r>
            <a:r>
              <a:rPr lang="en-US" sz="1950" dirty="0" err="1">
                <a:solidFill>
                  <a:srgbClr val="2C2926"/>
                </a:solidFill>
                <a:latin typeface="Bricolage Grotesque Semi Bold" pitchFamily="34" charset="0"/>
                <a:ea typeface="Bricolage Grotesque Semi Bold" pitchFamily="34" charset="-122"/>
                <a:cs typeface="Bricolage Grotesque Semi Bold" pitchFamily="34" charset="-120"/>
              </a:rPr>
              <a:t>dụng</a:t>
            </a: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 AI Model</a:t>
            </a:r>
            <a:endParaRPr lang="en-US" sz="1950" dirty="0"/>
          </a:p>
        </p:txBody>
      </p:sp>
      <p:sp>
        <p:nvSpPr>
          <p:cNvPr id="13" name="Text 8"/>
          <p:cNvSpPr/>
          <p:nvPr/>
        </p:nvSpPr>
        <p:spPr>
          <a:xfrm>
            <a:off x="5413415" y="5521814"/>
            <a:ext cx="3803452" cy="63507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Training model YOLOv8 </a:t>
            </a:r>
            <a:r>
              <a:rPr lang="en-US" sz="1550" dirty="0" err="1">
                <a:solidFill>
                  <a:srgbClr val="2C2926"/>
                </a:solidFill>
                <a:latin typeface="Inter" pitchFamily="34" charset="0"/>
                <a:ea typeface="Inter" pitchFamily="34" charset="-122"/>
                <a:cs typeface="Inter" pitchFamily="34" charset="-120"/>
              </a:rPr>
              <a:t>trên</a:t>
            </a:r>
            <a:r>
              <a:rPr lang="en-US" sz="1550" dirty="0">
                <a:solidFill>
                  <a:srgbClr val="2C2926"/>
                </a:solidFill>
                <a:latin typeface="Inter" pitchFamily="34" charset="0"/>
                <a:ea typeface="Inter" pitchFamily="34" charset="-122"/>
                <a:cs typeface="Inter" pitchFamily="34" charset="-120"/>
              </a:rPr>
              <a:t> Google </a:t>
            </a:r>
            <a:r>
              <a:rPr lang="en-US" sz="1550" dirty="0" err="1">
                <a:solidFill>
                  <a:srgbClr val="2C2926"/>
                </a:solidFill>
                <a:latin typeface="Inter" pitchFamily="34" charset="0"/>
                <a:ea typeface="Inter" pitchFamily="34" charset="-122"/>
                <a:cs typeface="Inter" pitchFamily="34" charset="-120"/>
              </a:rPr>
              <a:t>Colab</a:t>
            </a:r>
            <a:endParaRPr lang="en-US" sz="1550" dirty="0">
              <a:solidFill>
                <a:srgbClr val="2C2926"/>
              </a:solidFill>
              <a:latin typeface="Inter" pitchFamily="34" charset="0"/>
              <a:ea typeface="Inter" pitchFamily="34" charset="-122"/>
              <a:cs typeface="Inter" pitchFamily="34" charset="-120"/>
            </a:endParaRPr>
          </a:p>
        </p:txBody>
      </p:sp>
      <p:sp>
        <p:nvSpPr>
          <p:cNvPr id="14" name="Shape 9"/>
          <p:cNvSpPr/>
          <p:nvPr/>
        </p:nvSpPr>
        <p:spPr>
          <a:xfrm>
            <a:off x="9621203" y="4092945"/>
            <a:ext cx="4215289" cy="2587466"/>
          </a:xfrm>
          <a:prstGeom prst="roundRect">
            <a:avLst>
              <a:gd name="adj" fmla="val 3222"/>
            </a:avLst>
          </a:prstGeom>
          <a:solidFill>
            <a:srgbClr val="FFFFFF"/>
          </a:solidFill>
          <a:ln w="7620">
            <a:solidFill>
              <a:srgbClr val="E7BF6A"/>
            </a:solidFill>
            <a:prstDash val="solid"/>
          </a:ln>
        </p:spPr>
        <p:txBody>
          <a:bodyPr/>
          <a:lstStyle/>
          <a:p>
            <a:endParaRPr lang="en-US"/>
          </a:p>
        </p:txBody>
      </p:sp>
      <p:sp>
        <p:nvSpPr>
          <p:cNvPr id="15" name="Shape 10"/>
          <p:cNvSpPr/>
          <p:nvPr/>
        </p:nvSpPr>
        <p:spPr>
          <a:xfrm>
            <a:off x="9827181" y="4298923"/>
            <a:ext cx="595313" cy="595313"/>
          </a:xfrm>
          <a:prstGeom prst="roundRect">
            <a:avLst>
              <a:gd name="adj" fmla="val 15358451"/>
            </a:avLst>
          </a:prstGeom>
          <a:solidFill>
            <a:srgbClr val="E7BF6A"/>
          </a:solidFill>
          <a:ln/>
        </p:spPr>
        <p:txBody>
          <a:bodyPr/>
          <a:lstStyle/>
          <a:p>
            <a:endParaRPr lang="en-US"/>
          </a:p>
        </p:txBody>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90892" y="4462515"/>
            <a:ext cx="267891" cy="267891"/>
          </a:xfrm>
          <a:prstGeom prst="rect">
            <a:avLst/>
          </a:prstGeom>
        </p:spPr>
      </p:pic>
      <p:sp>
        <p:nvSpPr>
          <p:cNvPr id="17" name="Text 11"/>
          <p:cNvSpPr/>
          <p:nvPr/>
        </p:nvSpPr>
        <p:spPr>
          <a:xfrm>
            <a:off x="9827181" y="5092594"/>
            <a:ext cx="2480905" cy="310158"/>
          </a:xfrm>
          <a:prstGeom prst="rect">
            <a:avLst/>
          </a:prstGeom>
          <a:noFill/>
          <a:ln/>
        </p:spPr>
        <p:txBody>
          <a:bodyPr wrap="none" lIns="0" tIns="0" rIns="0" bIns="0" rtlCol="0" anchor="t"/>
          <a:lstStyle/>
          <a:p>
            <a:pPr marL="0" indent="0" algn="l">
              <a:lnSpc>
                <a:spcPts val="2400"/>
              </a:lnSpc>
              <a:buNone/>
            </a:pPr>
            <a:r>
              <a:rPr lang="en-US" sz="1950" dirty="0" err="1">
                <a:solidFill>
                  <a:srgbClr val="2C2926"/>
                </a:solidFill>
                <a:latin typeface="Bricolage Grotesque Semi Bold" pitchFamily="34" charset="0"/>
                <a:ea typeface="Bricolage Grotesque Semi Bold" pitchFamily="34" charset="-122"/>
                <a:cs typeface="Bricolage Grotesque Semi Bold" pitchFamily="34" charset="-120"/>
              </a:rPr>
              <a:t>Phân</a:t>
            </a: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 </a:t>
            </a:r>
            <a:r>
              <a:rPr lang="en-US" sz="1950" dirty="0" err="1">
                <a:solidFill>
                  <a:srgbClr val="2C2926"/>
                </a:solidFill>
                <a:latin typeface="Bricolage Grotesque Semi Bold" pitchFamily="34" charset="0"/>
                <a:ea typeface="Bricolage Grotesque Semi Bold" pitchFamily="34" charset="-122"/>
                <a:cs typeface="Bricolage Grotesque Semi Bold" pitchFamily="34" charset="-120"/>
              </a:rPr>
              <a:t>Tích</a:t>
            </a: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 &amp; </a:t>
            </a:r>
            <a:r>
              <a:rPr lang="en-US" sz="1950" dirty="0" err="1">
                <a:solidFill>
                  <a:srgbClr val="2C2926"/>
                </a:solidFill>
                <a:latin typeface="Bricolage Grotesque Semi Bold" pitchFamily="34" charset="0"/>
                <a:ea typeface="Bricolage Grotesque Semi Bold" pitchFamily="34" charset="-122"/>
                <a:cs typeface="Bricolage Grotesque Semi Bold" pitchFamily="34" charset="-120"/>
              </a:rPr>
              <a:t>Sàng</a:t>
            </a: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 </a:t>
            </a:r>
            <a:r>
              <a:rPr lang="en-US" sz="1950" dirty="0" err="1">
                <a:solidFill>
                  <a:srgbClr val="2C2926"/>
                </a:solidFill>
                <a:latin typeface="Bricolage Grotesque Semi Bold" pitchFamily="34" charset="0"/>
                <a:ea typeface="Bricolage Grotesque Semi Bold" pitchFamily="34" charset="-122"/>
                <a:cs typeface="Bricolage Grotesque Semi Bold" pitchFamily="34" charset="-120"/>
              </a:rPr>
              <a:t>Lọc</a:t>
            </a:r>
            <a:endParaRPr lang="en-US" sz="1950" dirty="0">
              <a:solidFill>
                <a:srgbClr val="2C2926"/>
              </a:solidFill>
              <a:latin typeface="Bricolage Grotesque Semi Bold" pitchFamily="34" charset="0"/>
              <a:ea typeface="Bricolage Grotesque Semi Bold" pitchFamily="34" charset="-122"/>
              <a:cs typeface="Bricolage Grotesque Semi Bold" pitchFamily="34" charset="-120"/>
            </a:endParaRPr>
          </a:p>
        </p:txBody>
      </p:sp>
      <p:sp>
        <p:nvSpPr>
          <p:cNvPr id="18" name="Text 12"/>
          <p:cNvSpPr/>
          <p:nvPr/>
        </p:nvSpPr>
        <p:spPr>
          <a:xfrm>
            <a:off x="9827181" y="5521814"/>
            <a:ext cx="3803333" cy="635079"/>
          </a:xfrm>
          <a:prstGeom prst="rect">
            <a:avLst/>
          </a:prstGeom>
          <a:noFill/>
          <a:ln/>
        </p:spPr>
        <p:txBody>
          <a:bodyPr wrap="square" lIns="0" tIns="0" rIns="0" bIns="0" rtlCol="0" anchor="t"/>
          <a:lstStyle/>
          <a:p>
            <a:pPr marL="0" indent="0" algn="l">
              <a:lnSpc>
                <a:spcPts val="2500"/>
              </a:lnSpc>
              <a:buNone/>
            </a:pPr>
            <a:r>
              <a:rPr lang="en-US" sz="1550" dirty="0" err="1">
                <a:solidFill>
                  <a:srgbClr val="2C2926"/>
                </a:solidFill>
                <a:latin typeface="Inter" pitchFamily="34" charset="0"/>
                <a:ea typeface="Inter" pitchFamily="34" charset="-122"/>
                <a:cs typeface="Inter" pitchFamily="34" charset="-120"/>
              </a:rPr>
              <a:t>Phân</a:t>
            </a:r>
            <a:r>
              <a:rPr lang="en-US" sz="1550" dirty="0">
                <a:solidFill>
                  <a:srgbClr val="2C2926"/>
                </a:solidFill>
                <a:latin typeface="Inter" pitchFamily="34" charset="0"/>
                <a:ea typeface="Inter" pitchFamily="34" charset="-122"/>
                <a:cs typeface="Inter" pitchFamily="34" charset="-120"/>
              </a:rPr>
              <a:t> </a:t>
            </a:r>
            <a:r>
              <a:rPr lang="en-US" sz="1550" dirty="0" err="1">
                <a:solidFill>
                  <a:srgbClr val="2C2926"/>
                </a:solidFill>
                <a:latin typeface="Inter" pitchFamily="34" charset="0"/>
                <a:ea typeface="Inter" pitchFamily="34" charset="-122"/>
                <a:cs typeface="Inter" pitchFamily="34" charset="-120"/>
              </a:rPr>
              <a:t>loại</a:t>
            </a:r>
            <a:r>
              <a:rPr lang="en-US" sz="1550" dirty="0">
                <a:solidFill>
                  <a:srgbClr val="2C2926"/>
                </a:solidFill>
                <a:latin typeface="Inter" pitchFamily="34" charset="0"/>
                <a:ea typeface="Inter" pitchFamily="34" charset="-122"/>
                <a:cs typeface="Inter" pitchFamily="34" charset="-120"/>
              </a:rPr>
              <a:t> </a:t>
            </a:r>
            <a:r>
              <a:rPr lang="en-US" sz="1550" dirty="0" err="1">
                <a:solidFill>
                  <a:srgbClr val="2C2926"/>
                </a:solidFill>
                <a:latin typeface="Inter" pitchFamily="34" charset="0"/>
                <a:ea typeface="Inter" pitchFamily="34" charset="-122"/>
                <a:cs typeface="Inter" pitchFamily="34" charset="-120"/>
              </a:rPr>
              <a:t>tự</a:t>
            </a:r>
            <a:r>
              <a:rPr lang="en-US" sz="1550" dirty="0">
                <a:solidFill>
                  <a:srgbClr val="2C2926"/>
                </a:solidFill>
                <a:latin typeface="Inter" pitchFamily="34" charset="0"/>
                <a:ea typeface="Inter" pitchFamily="34" charset="-122"/>
                <a:cs typeface="Inter" pitchFamily="34" charset="-120"/>
              </a:rPr>
              <a:t> </a:t>
            </a:r>
            <a:r>
              <a:rPr lang="en-US" sz="1550" dirty="0" err="1">
                <a:solidFill>
                  <a:srgbClr val="2C2926"/>
                </a:solidFill>
                <a:latin typeface="Inter" pitchFamily="34" charset="0"/>
                <a:ea typeface="Inter" pitchFamily="34" charset="-122"/>
                <a:cs typeface="Inter" pitchFamily="34" charset="-120"/>
              </a:rPr>
              <a:t>động</a:t>
            </a:r>
            <a:r>
              <a:rPr lang="en-US" sz="1550" dirty="0">
                <a:solidFill>
                  <a:srgbClr val="2C2926"/>
                </a:solidFill>
                <a:latin typeface="Inter" pitchFamily="34" charset="0"/>
                <a:ea typeface="Inter" pitchFamily="34" charset="-122"/>
                <a:cs typeface="Inter" pitchFamily="34" charset="-120"/>
              </a:rPr>
              <a:t> </a:t>
            </a:r>
            <a:r>
              <a:rPr lang="en-US" sz="1550" dirty="0" err="1">
                <a:solidFill>
                  <a:srgbClr val="2C2926"/>
                </a:solidFill>
                <a:latin typeface="Inter" pitchFamily="34" charset="0"/>
                <a:ea typeface="Inter" pitchFamily="34" charset="-122"/>
                <a:cs typeface="Inter" pitchFamily="34" charset="-120"/>
              </a:rPr>
              <a:t>ảnh</a:t>
            </a:r>
            <a:r>
              <a:rPr lang="en-US" sz="1550" dirty="0">
                <a:solidFill>
                  <a:srgbClr val="2C2926"/>
                </a:solidFill>
                <a:latin typeface="Inter" pitchFamily="34" charset="0"/>
                <a:ea typeface="Inter" pitchFamily="34" charset="-122"/>
                <a:cs typeface="Inter" pitchFamily="34" charset="-120"/>
              </a:rPr>
              <a:t> </a:t>
            </a:r>
            <a:r>
              <a:rPr lang="en-US" sz="1550" dirty="0" err="1">
                <a:solidFill>
                  <a:srgbClr val="2C2926"/>
                </a:solidFill>
                <a:latin typeface="Inter" pitchFamily="34" charset="0"/>
                <a:ea typeface="Inter" pitchFamily="34" charset="-122"/>
                <a:cs typeface="Inter" pitchFamily="34" charset="-120"/>
              </a:rPr>
              <a:t>Đội</a:t>
            </a:r>
            <a:r>
              <a:rPr lang="en-US" sz="1550" dirty="0">
                <a:solidFill>
                  <a:srgbClr val="2C2926"/>
                </a:solidFill>
                <a:latin typeface="Inter" pitchFamily="34" charset="0"/>
                <a:ea typeface="Inter" pitchFamily="34" charset="-122"/>
                <a:cs typeface="Inter" pitchFamily="34" charset="-120"/>
              </a:rPr>
              <a:t> </a:t>
            </a:r>
            <a:r>
              <a:rPr lang="en-US" sz="1550" dirty="0" err="1">
                <a:solidFill>
                  <a:srgbClr val="2C2926"/>
                </a:solidFill>
                <a:latin typeface="Inter" pitchFamily="34" charset="0"/>
                <a:ea typeface="Inter" pitchFamily="34" charset="-122"/>
                <a:cs typeface="Inter" pitchFamily="34" charset="-120"/>
              </a:rPr>
              <a:t>mũ</a:t>
            </a:r>
            <a:r>
              <a:rPr lang="en-US" sz="1550" dirty="0">
                <a:solidFill>
                  <a:srgbClr val="2C2926"/>
                </a:solidFill>
                <a:latin typeface="Inter" pitchFamily="34" charset="0"/>
                <a:ea typeface="Inter" pitchFamily="34" charset="-122"/>
                <a:cs typeface="Inter" pitchFamily="34" charset="-120"/>
              </a:rPr>
              <a:t> </a:t>
            </a:r>
            <a:r>
              <a:rPr lang="en-US" sz="1550" dirty="0" err="1">
                <a:solidFill>
                  <a:srgbClr val="2C2926"/>
                </a:solidFill>
                <a:latin typeface="Inter" pitchFamily="34" charset="0"/>
                <a:ea typeface="Inter" pitchFamily="34" charset="-122"/>
                <a:cs typeface="Inter" pitchFamily="34" charset="-120"/>
              </a:rPr>
              <a:t>bảo</a:t>
            </a:r>
            <a:r>
              <a:rPr lang="en-US" sz="1550" dirty="0">
                <a:solidFill>
                  <a:srgbClr val="2C2926"/>
                </a:solidFill>
                <a:latin typeface="Inter" pitchFamily="34" charset="0"/>
                <a:ea typeface="Inter" pitchFamily="34" charset="-122"/>
                <a:cs typeface="Inter" pitchFamily="34" charset="-120"/>
              </a:rPr>
              <a:t> </a:t>
            </a:r>
            <a:r>
              <a:rPr lang="en-US" sz="1550" dirty="0" err="1">
                <a:solidFill>
                  <a:srgbClr val="2C2926"/>
                </a:solidFill>
                <a:latin typeface="Inter" pitchFamily="34" charset="0"/>
                <a:ea typeface="Inter" pitchFamily="34" charset="-122"/>
                <a:cs typeface="Inter" pitchFamily="34" charset="-120"/>
              </a:rPr>
              <a:t>hộ</a:t>
            </a:r>
            <a:r>
              <a:rPr lang="en-US" sz="1550" dirty="0">
                <a:solidFill>
                  <a:srgbClr val="2C2926"/>
                </a:solidFill>
                <a:latin typeface="Inter" pitchFamily="34" charset="0"/>
                <a:ea typeface="Inter" pitchFamily="34" charset="-122"/>
                <a:cs typeface="Inter" pitchFamily="34" charset="-120"/>
              </a:rPr>
              <a:t>, </a:t>
            </a:r>
            <a:r>
              <a:rPr lang="en-US" sz="1550" dirty="0" err="1">
                <a:solidFill>
                  <a:srgbClr val="2C2926"/>
                </a:solidFill>
                <a:latin typeface="Inter" pitchFamily="34" charset="0"/>
                <a:ea typeface="Inter" pitchFamily="34" charset="-122"/>
                <a:cs typeface="Inter" pitchFamily="34" charset="-120"/>
              </a:rPr>
              <a:t>không</a:t>
            </a:r>
            <a:r>
              <a:rPr lang="en-US" sz="1550" dirty="0">
                <a:solidFill>
                  <a:srgbClr val="2C2926"/>
                </a:solidFill>
                <a:latin typeface="Inter" pitchFamily="34" charset="0"/>
                <a:ea typeface="Inter" pitchFamily="34" charset="-122"/>
                <a:cs typeface="Inter" pitchFamily="34" charset="-120"/>
              </a:rPr>
              <a:t> </a:t>
            </a:r>
            <a:r>
              <a:rPr lang="en-US" sz="1550" dirty="0" err="1">
                <a:solidFill>
                  <a:srgbClr val="2C2926"/>
                </a:solidFill>
                <a:latin typeface="Inter" pitchFamily="34" charset="0"/>
                <a:ea typeface="Inter" pitchFamily="34" charset="-122"/>
                <a:cs typeface="Inter" pitchFamily="34" charset="-120"/>
              </a:rPr>
              <a:t>đội</a:t>
            </a:r>
            <a:r>
              <a:rPr lang="en-US" sz="1550" dirty="0">
                <a:solidFill>
                  <a:srgbClr val="2C2926"/>
                </a:solidFill>
                <a:latin typeface="Inter" pitchFamily="34" charset="0"/>
                <a:ea typeface="Inter" pitchFamily="34" charset="-122"/>
                <a:cs typeface="Inter" pitchFamily="34" charset="-120"/>
              </a:rPr>
              <a:t> </a:t>
            </a:r>
            <a:r>
              <a:rPr lang="en-US" sz="1550" dirty="0" err="1">
                <a:solidFill>
                  <a:srgbClr val="2C2926"/>
                </a:solidFill>
                <a:latin typeface="Inter" pitchFamily="34" charset="0"/>
                <a:ea typeface="Inter" pitchFamily="34" charset="-122"/>
                <a:cs typeface="Inter" pitchFamily="34" charset="-120"/>
              </a:rPr>
              <a:t>mũ</a:t>
            </a:r>
            <a:r>
              <a:rPr lang="en-US" sz="1550" dirty="0">
                <a:solidFill>
                  <a:srgbClr val="2C2926"/>
                </a:solidFill>
                <a:latin typeface="Inter" pitchFamily="34" charset="0"/>
                <a:ea typeface="Inter" pitchFamily="34" charset="-122"/>
                <a:cs typeface="Inter" pitchFamily="34" charset="-120"/>
              </a:rPr>
              <a:t> </a:t>
            </a:r>
            <a:r>
              <a:rPr lang="en-US" sz="1550" dirty="0" err="1">
                <a:solidFill>
                  <a:srgbClr val="2C2926"/>
                </a:solidFill>
                <a:latin typeface="Inter" pitchFamily="34" charset="0"/>
                <a:ea typeface="Inter" pitchFamily="34" charset="-122"/>
                <a:cs typeface="Inter" pitchFamily="34" charset="-120"/>
              </a:rPr>
              <a:t>bảo</a:t>
            </a:r>
            <a:r>
              <a:rPr lang="en-US" sz="1550" dirty="0">
                <a:solidFill>
                  <a:srgbClr val="2C2926"/>
                </a:solidFill>
                <a:latin typeface="Inter" pitchFamily="34" charset="0"/>
                <a:ea typeface="Inter" pitchFamily="34" charset="-122"/>
                <a:cs typeface="Inter" pitchFamily="34" charset="-120"/>
              </a:rPr>
              <a:t> </a:t>
            </a:r>
            <a:r>
              <a:rPr lang="en-US" sz="1550" dirty="0" err="1">
                <a:solidFill>
                  <a:srgbClr val="2C2926"/>
                </a:solidFill>
                <a:latin typeface="Inter" pitchFamily="34" charset="0"/>
                <a:ea typeface="Inter" pitchFamily="34" charset="-122"/>
                <a:cs typeface="Inter" pitchFamily="34" charset="-120"/>
              </a:rPr>
              <a:t>hộ</a:t>
            </a:r>
            <a:endParaRPr lang="en-US" sz="1550" dirty="0">
              <a:solidFill>
                <a:srgbClr val="2C2926"/>
              </a:solidFill>
              <a:latin typeface="Inter" pitchFamily="34" charset="0"/>
              <a:ea typeface="Inter" pitchFamily="34" charset="-122"/>
              <a:cs typeface="Inter" pitchFamily="34" charset="-120"/>
            </a:endParaRPr>
          </a:p>
          <a:p>
            <a:pPr marL="0" indent="0" algn="l">
              <a:lnSpc>
                <a:spcPts val="2500"/>
              </a:lnSpc>
              <a:buNone/>
            </a:pP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B981A-983D-437F-51F5-CD5E52DB2C18}"/>
            </a:ext>
          </a:extLst>
        </p:cNvPr>
        <p:cNvGrpSpPr/>
        <p:nvPr/>
      </p:nvGrpSpPr>
      <p:grpSpPr>
        <a:xfrm>
          <a:off x="0" y="0"/>
          <a:ext cx="0" cy="0"/>
          <a:chOff x="0" y="0"/>
          <a:chExt cx="0" cy="0"/>
        </a:xfrm>
      </p:grpSpPr>
      <p:pic>
        <p:nvPicPr>
          <p:cNvPr id="4" name="Picture 3" descr="A group of men in a factory&#10;&#10;AI-generated content may be incorrect.">
            <a:extLst>
              <a:ext uri="{FF2B5EF4-FFF2-40B4-BE49-F238E27FC236}">
                <a16:creationId xmlns:a16="http://schemas.microsoft.com/office/drawing/2014/main" id="{07B9D726-C4FC-9976-6073-68E5CDE78CDC}"/>
              </a:ext>
            </a:extLst>
          </p:cNvPr>
          <p:cNvPicPr>
            <a:picLocks noChangeAspect="1"/>
          </p:cNvPicPr>
          <p:nvPr/>
        </p:nvPicPr>
        <p:blipFill>
          <a:blip r:embed="rId2"/>
          <a:stretch>
            <a:fillRect/>
          </a:stretch>
        </p:blipFill>
        <p:spPr>
          <a:xfrm>
            <a:off x="6861721" y="4114800"/>
            <a:ext cx="6398489" cy="3599150"/>
          </a:xfrm>
          <a:prstGeom prst="rect">
            <a:avLst/>
          </a:prstGeom>
        </p:spPr>
      </p:pic>
      <p:pic>
        <p:nvPicPr>
          <p:cNvPr id="8" name="Picture 7" descr="A group of men wearing hard hats&#10;&#10;AI-generated content may be incorrect.">
            <a:extLst>
              <a:ext uri="{FF2B5EF4-FFF2-40B4-BE49-F238E27FC236}">
                <a16:creationId xmlns:a16="http://schemas.microsoft.com/office/drawing/2014/main" id="{50A833D4-BFF1-0FEA-77EA-5C4F1C81BB3F}"/>
              </a:ext>
            </a:extLst>
          </p:cNvPr>
          <p:cNvPicPr>
            <a:picLocks noChangeAspect="1"/>
          </p:cNvPicPr>
          <p:nvPr/>
        </p:nvPicPr>
        <p:blipFill>
          <a:blip r:embed="rId3"/>
          <a:stretch>
            <a:fillRect/>
          </a:stretch>
        </p:blipFill>
        <p:spPr>
          <a:xfrm>
            <a:off x="350180" y="427383"/>
            <a:ext cx="6398490" cy="3599151"/>
          </a:xfrm>
          <a:prstGeom prst="rect">
            <a:avLst/>
          </a:prstGeom>
        </p:spPr>
      </p:pic>
      <p:pic>
        <p:nvPicPr>
          <p:cNvPr id="10" name="Picture 9" descr="A collage of a person in a factory&#10;&#10;AI-generated content may be incorrect.">
            <a:extLst>
              <a:ext uri="{FF2B5EF4-FFF2-40B4-BE49-F238E27FC236}">
                <a16:creationId xmlns:a16="http://schemas.microsoft.com/office/drawing/2014/main" id="{40468E31-8959-85FD-634F-C3D91B958096}"/>
              </a:ext>
            </a:extLst>
          </p:cNvPr>
          <p:cNvPicPr>
            <a:picLocks noChangeAspect="1"/>
          </p:cNvPicPr>
          <p:nvPr/>
        </p:nvPicPr>
        <p:blipFill>
          <a:blip r:embed="rId4"/>
          <a:stretch>
            <a:fillRect/>
          </a:stretch>
        </p:blipFill>
        <p:spPr>
          <a:xfrm>
            <a:off x="350179" y="4114800"/>
            <a:ext cx="6398489" cy="3599150"/>
          </a:xfrm>
          <a:prstGeom prst="rect">
            <a:avLst/>
          </a:prstGeom>
        </p:spPr>
      </p:pic>
      <p:pic>
        <p:nvPicPr>
          <p:cNvPr id="12" name="Picture 11" descr="A person using a machine&#10;&#10;AI-generated content may be incorrect.">
            <a:extLst>
              <a:ext uri="{FF2B5EF4-FFF2-40B4-BE49-F238E27FC236}">
                <a16:creationId xmlns:a16="http://schemas.microsoft.com/office/drawing/2014/main" id="{2BDE5300-2B9E-5259-A2DF-435713D05BB0}"/>
              </a:ext>
            </a:extLst>
          </p:cNvPr>
          <p:cNvPicPr>
            <a:picLocks noChangeAspect="1"/>
          </p:cNvPicPr>
          <p:nvPr/>
        </p:nvPicPr>
        <p:blipFill>
          <a:blip r:embed="rId5"/>
          <a:stretch>
            <a:fillRect/>
          </a:stretch>
        </p:blipFill>
        <p:spPr>
          <a:xfrm>
            <a:off x="6861722" y="427383"/>
            <a:ext cx="6398489" cy="3599150"/>
          </a:xfrm>
          <a:prstGeom prst="rect">
            <a:avLst/>
          </a:prstGeom>
        </p:spPr>
      </p:pic>
    </p:spTree>
    <p:extLst>
      <p:ext uri="{BB962C8B-B14F-4D97-AF65-F5344CB8AC3E}">
        <p14:creationId xmlns:p14="http://schemas.microsoft.com/office/powerpoint/2010/main" val="3741480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men in a factory&#10;&#10;AI-generated content may be incorrect.">
            <a:extLst>
              <a:ext uri="{FF2B5EF4-FFF2-40B4-BE49-F238E27FC236}">
                <a16:creationId xmlns:a16="http://schemas.microsoft.com/office/drawing/2014/main" id="{70E1500A-BF75-FBF2-AE85-00D3E7D8BFCC}"/>
              </a:ext>
            </a:extLst>
          </p:cNvPr>
          <p:cNvPicPr>
            <a:picLocks noChangeAspect="1"/>
          </p:cNvPicPr>
          <p:nvPr/>
        </p:nvPicPr>
        <p:blipFill>
          <a:blip r:embed="rId2"/>
          <a:stretch>
            <a:fillRect/>
          </a:stretch>
        </p:blipFill>
        <p:spPr>
          <a:xfrm>
            <a:off x="159026" y="225264"/>
            <a:ext cx="13964477" cy="7855018"/>
          </a:xfrm>
          <a:prstGeom prst="rect">
            <a:avLst/>
          </a:prstGeom>
        </p:spPr>
      </p:pic>
    </p:spTree>
    <p:extLst>
      <p:ext uri="{BB962C8B-B14F-4D97-AF65-F5344CB8AC3E}">
        <p14:creationId xmlns:p14="http://schemas.microsoft.com/office/powerpoint/2010/main" val="4018489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llage of a person in a factory&#10;&#10;AI-generated content may be incorrect.">
            <a:extLst>
              <a:ext uri="{FF2B5EF4-FFF2-40B4-BE49-F238E27FC236}">
                <a16:creationId xmlns:a16="http://schemas.microsoft.com/office/drawing/2014/main" id="{556DA1FA-ED3E-5652-0ADC-D2D427021E33}"/>
              </a:ext>
            </a:extLst>
          </p:cNvPr>
          <p:cNvPicPr>
            <a:picLocks noChangeAspect="1"/>
          </p:cNvPicPr>
          <p:nvPr/>
        </p:nvPicPr>
        <p:blipFill>
          <a:blip r:embed="rId2"/>
          <a:stretch>
            <a:fillRect/>
          </a:stretch>
        </p:blipFill>
        <p:spPr>
          <a:xfrm>
            <a:off x="121452" y="178905"/>
            <a:ext cx="14101444" cy="7932063"/>
          </a:xfrm>
          <a:prstGeom prst="rect">
            <a:avLst/>
          </a:prstGeom>
        </p:spPr>
      </p:pic>
    </p:spTree>
    <p:extLst>
      <p:ext uri="{BB962C8B-B14F-4D97-AF65-F5344CB8AC3E}">
        <p14:creationId xmlns:p14="http://schemas.microsoft.com/office/powerpoint/2010/main" val="3506094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53E3D-4FA0-3A7F-13C5-B66D07C7172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75C1845-D96C-BD96-62D6-403EB118DE01}"/>
              </a:ext>
            </a:extLst>
          </p:cNvPr>
          <p:cNvSpPr/>
          <p:nvPr/>
        </p:nvSpPr>
        <p:spPr>
          <a:xfrm>
            <a:off x="793790" y="598170"/>
            <a:ext cx="8701802" cy="620078"/>
          </a:xfrm>
          <a:prstGeom prst="rect">
            <a:avLst/>
          </a:prstGeom>
          <a:noFill/>
          <a:ln/>
        </p:spPr>
        <p:txBody>
          <a:bodyPr wrap="none" lIns="0" tIns="0" rIns="0" bIns="0" rtlCol="0" anchor="t"/>
          <a:lstStyle/>
          <a:p>
            <a:pPr marL="0" indent="0" algn="l">
              <a:lnSpc>
                <a:spcPts val="4850"/>
              </a:lnSpc>
              <a:buNone/>
            </a:pPr>
            <a:r>
              <a:rPr lang="en-US" sz="3900" dirty="0" err="1">
                <a:solidFill>
                  <a:srgbClr val="2C2926"/>
                </a:solidFill>
                <a:latin typeface="Bricolage Grotesque Semi Bold" pitchFamily="34" charset="0"/>
                <a:ea typeface="Bricolage Grotesque Semi Bold" pitchFamily="34" charset="-122"/>
                <a:cs typeface="Bricolage Grotesque Semi Bold" pitchFamily="34" charset="-120"/>
              </a:rPr>
              <a:t>Kết</a:t>
            </a: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 </a:t>
            </a:r>
            <a:r>
              <a:rPr lang="en-US" sz="3900" dirty="0" err="1">
                <a:solidFill>
                  <a:srgbClr val="2C2926"/>
                </a:solidFill>
                <a:latin typeface="Bricolage Grotesque Semi Bold" pitchFamily="34" charset="0"/>
                <a:ea typeface="Bricolage Grotesque Semi Bold" pitchFamily="34" charset="-122"/>
                <a:cs typeface="Bricolage Grotesque Semi Bold" pitchFamily="34" charset="-120"/>
              </a:rPr>
              <a:t>quả</a:t>
            </a:r>
            <a:endParaRPr lang="en-US" sz="3900" dirty="0"/>
          </a:p>
        </p:txBody>
      </p:sp>
      <p:pic>
        <p:nvPicPr>
          <p:cNvPr id="4" name="Picture 3" descr="A group of men in a factory&#10;&#10;AI-generated content may be incorrect.">
            <a:extLst>
              <a:ext uri="{FF2B5EF4-FFF2-40B4-BE49-F238E27FC236}">
                <a16:creationId xmlns:a16="http://schemas.microsoft.com/office/drawing/2014/main" id="{D7F43162-C647-01D4-0CE2-137A5712B675}"/>
              </a:ext>
            </a:extLst>
          </p:cNvPr>
          <p:cNvPicPr>
            <a:picLocks noChangeAspect="1"/>
          </p:cNvPicPr>
          <p:nvPr/>
        </p:nvPicPr>
        <p:blipFill>
          <a:blip r:embed="rId2"/>
          <a:stretch>
            <a:fillRect/>
          </a:stretch>
        </p:blipFill>
        <p:spPr>
          <a:xfrm>
            <a:off x="9751279" y="1600200"/>
            <a:ext cx="4611756" cy="2594113"/>
          </a:xfrm>
          <a:prstGeom prst="rect">
            <a:avLst/>
          </a:prstGeom>
        </p:spPr>
      </p:pic>
      <p:pic>
        <p:nvPicPr>
          <p:cNvPr id="6" name="Picture 5" descr="A person sitting at a desk with a computer&#10;&#10;AI-generated content may be incorrect.">
            <a:extLst>
              <a:ext uri="{FF2B5EF4-FFF2-40B4-BE49-F238E27FC236}">
                <a16:creationId xmlns:a16="http://schemas.microsoft.com/office/drawing/2014/main" id="{0C4FACB3-58C3-7E07-E74D-A642C5AAEADE}"/>
              </a:ext>
            </a:extLst>
          </p:cNvPr>
          <p:cNvPicPr>
            <a:picLocks noChangeAspect="1"/>
          </p:cNvPicPr>
          <p:nvPr/>
        </p:nvPicPr>
        <p:blipFill>
          <a:blip r:embed="rId3"/>
          <a:stretch>
            <a:fillRect/>
          </a:stretch>
        </p:blipFill>
        <p:spPr>
          <a:xfrm>
            <a:off x="9751279" y="4331302"/>
            <a:ext cx="4611756" cy="2594113"/>
          </a:xfrm>
          <a:prstGeom prst="rect">
            <a:avLst/>
          </a:prstGeom>
        </p:spPr>
      </p:pic>
      <p:pic>
        <p:nvPicPr>
          <p:cNvPr id="8" name="Picture 7" descr="A group of men wearing hard hats&#10;&#10;AI-generated content may be incorrect.">
            <a:extLst>
              <a:ext uri="{FF2B5EF4-FFF2-40B4-BE49-F238E27FC236}">
                <a16:creationId xmlns:a16="http://schemas.microsoft.com/office/drawing/2014/main" id="{C41679ED-F383-0CFF-6476-7B934CF311CE}"/>
              </a:ext>
            </a:extLst>
          </p:cNvPr>
          <p:cNvPicPr>
            <a:picLocks noChangeAspect="1"/>
          </p:cNvPicPr>
          <p:nvPr/>
        </p:nvPicPr>
        <p:blipFill>
          <a:blip r:embed="rId4"/>
          <a:stretch>
            <a:fillRect/>
          </a:stretch>
        </p:blipFill>
        <p:spPr>
          <a:xfrm>
            <a:off x="172594" y="1600200"/>
            <a:ext cx="4611756" cy="2594113"/>
          </a:xfrm>
          <a:prstGeom prst="rect">
            <a:avLst/>
          </a:prstGeom>
        </p:spPr>
      </p:pic>
      <p:pic>
        <p:nvPicPr>
          <p:cNvPr id="10" name="Picture 9" descr="A collage of a person in a factory&#10;&#10;AI-generated content may be incorrect.">
            <a:extLst>
              <a:ext uri="{FF2B5EF4-FFF2-40B4-BE49-F238E27FC236}">
                <a16:creationId xmlns:a16="http://schemas.microsoft.com/office/drawing/2014/main" id="{1766E893-E710-FF58-0F55-F9D3B8B538CF}"/>
              </a:ext>
            </a:extLst>
          </p:cNvPr>
          <p:cNvPicPr>
            <a:picLocks noChangeAspect="1"/>
          </p:cNvPicPr>
          <p:nvPr/>
        </p:nvPicPr>
        <p:blipFill>
          <a:blip r:embed="rId5"/>
          <a:stretch>
            <a:fillRect/>
          </a:stretch>
        </p:blipFill>
        <p:spPr>
          <a:xfrm>
            <a:off x="4961936" y="4342230"/>
            <a:ext cx="4611756" cy="2594113"/>
          </a:xfrm>
          <a:prstGeom prst="rect">
            <a:avLst/>
          </a:prstGeom>
        </p:spPr>
      </p:pic>
      <p:pic>
        <p:nvPicPr>
          <p:cNvPr id="12" name="Picture 11" descr="A person using a machine&#10;&#10;AI-generated content may be incorrect.">
            <a:extLst>
              <a:ext uri="{FF2B5EF4-FFF2-40B4-BE49-F238E27FC236}">
                <a16:creationId xmlns:a16="http://schemas.microsoft.com/office/drawing/2014/main" id="{86777286-761E-0616-A203-79162AEA22DA}"/>
              </a:ext>
            </a:extLst>
          </p:cNvPr>
          <p:cNvPicPr>
            <a:picLocks noChangeAspect="1"/>
          </p:cNvPicPr>
          <p:nvPr/>
        </p:nvPicPr>
        <p:blipFill>
          <a:blip r:embed="rId6"/>
          <a:stretch>
            <a:fillRect/>
          </a:stretch>
        </p:blipFill>
        <p:spPr>
          <a:xfrm>
            <a:off x="172594" y="4342230"/>
            <a:ext cx="4611756" cy="2594113"/>
          </a:xfrm>
          <a:prstGeom prst="rect">
            <a:avLst/>
          </a:prstGeom>
        </p:spPr>
      </p:pic>
      <p:pic>
        <p:nvPicPr>
          <p:cNvPr id="14" name="Picture 13" descr="A person operating a machine&#10;&#10;AI-generated content may be incorrect.">
            <a:extLst>
              <a:ext uri="{FF2B5EF4-FFF2-40B4-BE49-F238E27FC236}">
                <a16:creationId xmlns:a16="http://schemas.microsoft.com/office/drawing/2014/main" id="{695C2585-A6F1-4BDB-0A5C-6F2D95FBC9AF}"/>
              </a:ext>
            </a:extLst>
          </p:cNvPr>
          <p:cNvPicPr>
            <a:picLocks noChangeAspect="1"/>
          </p:cNvPicPr>
          <p:nvPr/>
        </p:nvPicPr>
        <p:blipFill>
          <a:blip r:embed="rId7"/>
          <a:stretch>
            <a:fillRect/>
          </a:stretch>
        </p:blipFill>
        <p:spPr>
          <a:xfrm>
            <a:off x="4993020" y="1600201"/>
            <a:ext cx="4611756" cy="2594112"/>
          </a:xfrm>
          <a:prstGeom prst="rect">
            <a:avLst/>
          </a:prstGeom>
        </p:spPr>
      </p:pic>
    </p:spTree>
    <p:extLst>
      <p:ext uri="{BB962C8B-B14F-4D97-AF65-F5344CB8AC3E}">
        <p14:creationId xmlns:p14="http://schemas.microsoft.com/office/powerpoint/2010/main" val="2518593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6AAD35B8-A822-426D-5889-3B3191BB78F9}"/>
              </a:ext>
            </a:extLst>
          </p:cNvPr>
          <p:cNvSpPr/>
          <p:nvPr/>
        </p:nvSpPr>
        <p:spPr>
          <a:xfrm>
            <a:off x="793790" y="598170"/>
            <a:ext cx="8701802" cy="620078"/>
          </a:xfrm>
          <a:prstGeom prst="rect">
            <a:avLst/>
          </a:prstGeom>
          <a:noFill/>
          <a:ln/>
        </p:spPr>
        <p:txBody>
          <a:bodyPr wrap="none" lIns="0" tIns="0" rIns="0" bIns="0" rtlCol="0" anchor="t"/>
          <a:lstStyle/>
          <a:p>
            <a:pPr marL="0" indent="0" algn="l">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PPE detection Model</a:t>
            </a:r>
            <a:endParaRPr lang="en-US" sz="3900" dirty="0"/>
          </a:p>
        </p:txBody>
      </p:sp>
      <p:pic>
        <p:nvPicPr>
          <p:cNvPr id="5" name="Picture 4">
            <a:extLst>
              <a:ext uri="{FF2B5EF4-FFF2-40B4-BE49-F238E27FC236}">
                <a16:creationId xmlns:a16="http://schemas.microsoft.com/office/drawing/2014/main" id="{8C618734-01C6-6C08-0043-D213BDEDF5C0}"/>
              </a:ext>
            </a:extLst>
          </p:cNvPr>
          <p:cNvPicPr>
            <a:picLocks noChangeAspect="1"/>
          </p:cNvPicPr>
          <p:nvPr/>
        </p:nvPicPr>
        <p:blipFill>
          <a:blip r:embed="rId2"/>
          <a:stretch>
            <a:fillRect/>
          </a:stretch>
        </p:blipFill>
        <p:spPr>
          <a:xfrm>
            <a:off x="823401" y="1483768"/>
            <a:ext cx="12983598" cy="6453095"/>
          </a:xfrm>
          <a:prstGeom prst="rect">
            <a:avLst/>
          </a:prstGeom>
        </p:spPr>
      </p:pic>
    </p:spTree>
    <p:extLst>
      <p:ext uri="{BB962C8B-B14F-4D97-AF65-F5344CB8AC3E}">
        <p14:creationId xmlns:p14="http://schemas.microsoft.com/office/powerpoint/2010/main" val="4115507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CE185D-C2C1-7D22-2FD6-279136D27A51}"/>
              </a:ext>
            </a:extLst>
          </p:cNvPr>
          <p:cNvPicPr>
            <a:picLocks noChangeAspect="1"/>
          </p:cNvPicPr>
          <p:nvPr/>
        </p:nvPicPr>
        <p:blipFill>
          <a:blip r:embed="rId2"/>
          <a:stretch>
            <a:fillRect/>
          </a:stretch>
        </p:blipFill>
        <p:spPr>
          <a:xfrm>
            <a:off x="83193" y="635968"/>
            <a:ext cx="14464013" cy="6957663"/>
          </a:xfrm>
          <a:prstGeom prst="rect">
            <a:avLst/>
          </a:prstGeom>
        </p:spPr>
      </p:pic>
    </p:spTree>
    <p:extLst>
      <p:ext uri="{BB962C8B-B14F-4D97-AF65-F5344CB8AC3E}">
        <p14:creationId xmlns:p14="http://schemas.microsoft.com/office/powerpoint/2010/main" val="12912465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1148</TotalTime>
  <Words>2644</Words>
  <Application>Microsoft Office PowerPoint</Application>
  <PresentationFormat>Custom</PresentationFormat>
  <Paragraphs>308</Paragraphs>
  <Slides>22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Consolas</vt:lpstr>
      <vt:lpstr>Calibri</vt:lpstr>
      <vt:lpstr>Inter</vt:lpstr>
      <vt:lpstr>Bricolage Grotesque Semi Bold</vt:lpstr>
      <vt:lpstr>Bricolage Grotesque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Dat Lam Quoc (SPVB)</cp:lastModifiedBy>
  <cp:revision>18</cp:revision>
  <dcterms:created xsi:type="dcterms:W3CDTF">2025-12-29T02:14:16Z</dcterms:created>
  <dcterms:modified xsi:type="dcterms:W3CDTF">2026-01-04T02:11:24Z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d591c11-d1d1-4308-8bc2-d416a08e58f2_Enabled">
    <vt:lpwstr>true</vt:lpwstr>
  </property>
  <property fmtid="{D5CDD505-2E9C-101B-9397-08002B2CF9AE}" pid="3" name="MSIP_Label_4d591c11-d1d1-4308-8bc2-d416a08e58f2_SetDate">
    <vt:lpwstr>2025-12-29T02:28:05Z</vt:lpwstr>
  </property>
  <property fmtid="{D5CDD505-2E9C-101B-9397-08002B2CF9AE}" pid="4" name="MSIP_Label_4d591c11-d1d1-4308-8bc2-d416a08e58f2_Method">
    <vt:lpwstr>Standard</vt:lpwstr>
  </property>
  <property fmtid="{D5CDD505-2E9C-101B-9397-08002B2CF9AE}" pid="5" name="MSIP_Label_4d591c11-d1d1-4308-8bc2-d416a08e58f2_Name">
    <vt:lpwstr>Internal</vt:lpwstr>
  </property>
  <property fmtid="{D5CDD505-2E9C-101B-9397-08002B2CF9AE}" pid="6" name="MSIP_Label_4d591c11-d1d1-4308-8bc2-d416a08e58f2_SiteId">
    <vt:lpwstr>18872657-15e1-4db7-a75c-77b60bc5441f</vt:lpwstr>
  </property>
  <property fmtid="{D5CDD505-2E9C-101B-9397-08002B2CF9AE}" pid="7" name="MSIP_Label_4d591c11-d1d1-4308-8bc2-d416a08e58f2_ActionId">
    <vt:lpwstr>b8e3cd85-d90e-4de4-afd9-690312352e62</vt:lpwstr>
  </property>
  <property fmtid="{D5CDD505-2E9C-101B-9397-08002B2CF9AE}" pid="8" name="MSIP_Label_4d591c11-d1d1-4308-8bc2-d416a08e58f2_ContentBits">
    <vt:lpwstr>0</vt:lpwstr>
  </property>
  <property fmtid="{D5CDD505-2E9C-101B-9397-08002B2CF9AE}" pid="9" name="MSIP_Label_4d591c11-d1d1-4308-8bc2-d416a08e58f2_Tag">
    <vt:lpwstr>10, 3, 0, 1</vt:lpwstr>
  </property>
</Properties>
</file>